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48" r:id="rId1"/>
  </p:sldMasterIdLst>
  <p:notesMasterIdLst>
    <p:notesMasterId r:id="rId27"/>
  </p:notesMasterIdLst>
  <p:handoutMasterIdLst>
    <p:handoutMasterId r:id="rId28"/>
  </p:handoutMasterIdLst>
  <p:sldIdLst>
    <p:sldId id="256" r:id="rId2"/>
    <p:sldId id="278" r:id="rId3"/>
    <p:sldId id="289" r:id="rId4"/>
    <p:sldId id="290" r:id="rId5"/>
    <p:sldId id="270" r:id="rId6"/>
    <p:sldId id="286" r:id="rId7"/>
    <p:sldId id="271" r:id="rId8"/>
    <p:sldId id="285" r:id="rId9"/>
    <p:sldId id="288" r:id="rId10"/>
    <p:sldId id="287" r:id="rId11"/>
    <p:sldId id="269" r:id="rId12"/>
    <p:sldId id="275" r:id="rId13"/>
    <p:sldId id="279" r:id="rId14"/>
    <p:sldId id="264" r:id="rId15"/>
    <p:sldId id="284" r:id="rId16"/>
    <p:sldId id="268" r:id="rId17"/>
    <p:sldId id="276" r:id="rId18"/>
    <p:sldId id="273" r:id="rId19"/>
    <p:sldId id="272" r:id="rId20"/>
    <p:sldId id="277" r:id="rId21"/>
    <p:sldId id="283" r:id="rId22"/>
    <p:sldId id="274" r:id="rId23"/>
    <p:sldId id="265" r:id="rId24"/>
    <p:sldId id="266" r:id="rId25"/>
    <p:sldId id="267" r:id="rId2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CFF"/>
    <a:srgbClr val="009F00"/>
    <a:srgbClr val="70C8FF"/>
    <a:srgbClr val="009C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40" autoAdjust="0"/>
  </p:normalViewPr>
  <p:slideViewPr>
    <p:cSldViewPr snapToGrid="0" snapToObjects="1">
      <p:cViewPr>
        <p:scale>
          <a:sx n="66" d="100"/>
          <a:sy n="66" d="100"/>
        </p:scale>
        <p:origin x="1698" y="1482"/>
      </p:cViewPr>
      <p:guideLst>
        <p:guide orient="horz" pos="1620"/>
        <p:guide pos="2880"/>
      </p:guideLst>
    </p:cSldViewPr>
  </p:slideViewPr>
  <p:outlineViewPr>
    <p:cViewPr>
      <p:scale>
        <a:sx n="33" d="100"/>
        <a:sy n="33" d="100"/>
      </p:scale>
      <p:origin x="0" y="0"/>
    </p:cViewPr>
  </p:outlineViewPr>
  <p:notesTextViewPr>
    <p:cViewPr>
      <p:scale>
        <a:sx n="3" d="2"/>
        <a:sy n="3" d="2"/>
      </p:scale>
      <p:origin x="0" y="0"/>
    </p:cViewPr>
  </p:notesTextViewPr>
  <p:notesViewPr>
    <p:cSldViewPr snapToGrid="0" snapToObjects="1">
      <p:cViewPr varScale="1">
        <p:scale>
          <a:sx n="86" d="100"/>
          <a:sy n="86" d="100"/>
        </p:scale>
        <p:origin x="3864"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6D1952-4C8C-594A-8D47-CC3EBD31CD69}" type="datetimeFigureOut">
              <a:rPr lang="en-US" smtClean="0"/>
              <a:t>10/2/2022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632E9FD-FA40-FC48-8917-175ED0BCC748}" type="slidenum">
              <a:rPr lang="en-US" smtClean="0"/>
              <a:t>‹#›</a:t>
            </a:fld>
            <a:endParaRPr lang="en-US"/>
          </a:p>
        </p:txBody>
      </p:sp>
    </p:spTree>
    <p:extLst>
      <p:ext uri="{BB962C8B-B14F-4D97-AF65-F5344CB8AC3E}">
        <p14:creationId xmlns:p14="http://schemas.microsoft.com/office/powerpoint/2010/main" val="418720482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AE82BA9-193E-D440-8A2C-9653656F2AE3}" type="datetimeFigureOut">
              <a:rPr lang="en-US" smtClean="0"/>
              <a:t>10/2/2022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3C63D-0C1A-0E4C-A0BD-8D65A9542426}" type="slidenum">
              <a:rPr lang="en-US" smtClean="0"/>
              <a:t>‹#›</a:t>
            </a:fld>
            <a:endParaRPr lang="en-US"/>
          </a:p>
        </p:txBody>
      </p:sp>
    </p:spTree>
    <p:extLst>
      <p:ext uri="{BB962C8B-B14F-4D97-AF65-F5344CB8AC3E}">
        <p14:creationId xmlns:p14="http://schemas.microsoft.com/office/powerpoint/2010/main" val="421070561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eparato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0" y="1542060"/>
            <a:ext cx="9144000" cy="2054160"/>
          </a:xfrm>
        </p:spPr>
        <p:txBody>
          <a:bodyPr/>
          <a:lstStyle>
            <a:lvl1pPr algn="ctr">
              <a:defRPr>
                <a:solidFill>
                  <a:srgbClr val="404040"/>
                </a:solidFill>
                <a:latin typeface="Arial"/>
              </a:defRPr>
            </a:lvl1pPr>
          </a:lstStyle>
          <a:p>
            <a:r>
              <a:rPr lang="en-US" dirty="0"/>
              <a:t>Separator </a:t>
            </a:r>
          </a:p>
        </p:txBody>
      </p:sp>
      <p:pic>
        <p:nvPicPr>
          <p:cNvPr id="4" name="Picture 3" descr="NWU PPT Wide Opt 4 - No Wordmark_Separator.jp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spTree>
    <p:extLst>
      <p:ext uri="{BB962C8B-B14F-4D97-AF65-F5344CB8AC3E}">
        <p14:creationId xmlns:p14="http://schemas.microsoft.com/office/powerpoint/2010/main" val="611773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atin typeface="Arial"/>
              </a:defRPr>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atin typeface="Aria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B362BA78-8688-C546-A03A-2A39F84C0B58}" type="datetime1">
              <a:rPr lang="en-US" smtClean="0"/>
              <a:pPr/>
              <a:t>10/2/2022</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7702783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atin typeface="Arial"/>
              </a:defRPr>
            </a:lvl1pPr>
          </a:lstStyle>
          <a:p>
            <a:fld id="{EF5B9135-15EF-DE46-84CC-16626B0FAF7F}" type="datetime1">
              <a:rPr lang="en-US" smtClean="0"/>
              <a:pPr/>
              <a:t>10/2/2022</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TextBox 6"/>
          <p:cNvSpPr txBox="1"/>
          <p:nvPr userDrawn="1"/>
        </p:nvSpPr>
        <p:spPr>
          <a:xfrm>
            <a:off x="3136197" y="-304560"/>
            <a:ext cx="184666" cy="369332"/>
          </a:xfrm>
          <a:prstGeom prst="rect">
            <a:avLst/>
          </a:prstGeom>
          <a:noFill/>
        </p:spPr>
        <p:txBody>
          <a:bodyPr wrap="none" rtlCol="0">
            <a:spAutoFit/>
          </a:bodyPr>
          <a:lstStyle/>
          <a:p>
            <a:endParaRPr lang="en-US" dirty="0"/>
          </a:p>
        </p:txBody>
      </p:sp>
      <p:sp>
        <p:nvSpPr>
          <p:cNvPr id="8" name="Footer Placeholder 5"/>
          <p:cNvSpPr>
            <a:spLocks noGrp="1"/>
          </p:cNvSpPr>
          <p:nvPr>
            <p:ph type="ftr" sz="quarter" idx="11"/>
          </p:nvPr>
        </p:nvSpPr>
        <p:spPr>
          <a:xfrm>
            <a:off x="3124200" y="4767264"/>
            <a:ext cx="2895600" cy="273844"/>
          </a:xfrm>
        </p:spPr>
        <p:txBody>
          <a:bodyPr/>
          <a:lstStyle/>
          <a:p>
            <a:endParaRPr lang="en-US"/>
          </a:p>
        </p:txBody>
      </p:sp>
    </p:spTree>
    <p:extLst>
      <p:ext uri="{BB962C8B-B14F-4D97-AF65-F5344CB8AC3E}">
        <p14:creationId xmlns:p14="http://schemas.microsoft.com/office/powerpoint/2010/main" val="37850293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80"/>
            <a:ext cx="2057400" cy="4388644"/>
          </a:xfrm>
        </p:spPr>
        <p:txBody>
          <a:bodyPr vert="eaVert"/>
          <a:lstStyle>
            <a:lvl1pPr>
              <a:defRPr>
                <a:latin typeface="Arial"/>
              </a:defRPr>
            </a:lvl1pPr>
          </a:lstStyle>
          <a:p>
            <a:r>
              <a:rPr lang="en-US"/>
              <a:t>Click to edit Master title style</a:t>
            </a:r>
          </a:p>
        </p:txBody>
      </p:sp>
      <p:sp>
        <p:nvSpPr>
          <p:cNvPr id="3" name="Vertical Text Placeholder 2"/>
          <p:cNvSpPr>
            <a:spLocks noGrp="1"/>
          </p:cNvSpPr>
          <p:nvPr>
            <p:ph type="body" orient="vert" idx="1"/>
          </p:nvPr>
        </p:nvSpPr>
        <p:spPr>
          <a:xfrm>
            <a:off x="457200" y="205980"/>
            <a:ext cx="6019800" cy="4388644"/>
          </a:xfrm>
        </p:spPr>
        <p:txBody>
          <a:bodyPr vert="eaVert"/>
          <a:lstStyle>
            <a:lvl1pPr>
              <a:defRPr>
                <a:latin typeface="Arial"/>
              </a:defRPr>
            </a:lvl1pPr>
            <a:lvl2pPr>
              <a:defRPr>
                <a:latin typeface="Arial"/>
              </a:defRPr>
            </a:lvl2pPr>
            <a:lvl3pPr>
              <a:defRPr>
                <a:latin typeface="Arial"/>
              </a:defRPr>
            </a:lvl3pPr>
            <a:lvl4pPr>
              <a:defRPr>
                <a:latin typeface="Arial"/>
              </a:defRPr>
            </a:lvl4pPr>
            <a:lvl5pPr>
              <a:defRPr>
                <a:latin typeface="Aria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477ADD-011F-3541-9724-9C7FC92455D5}" type="datetime1">
              <a:rPr lang="en-US" smtClean="0"/>
              <a:t>10/2/2022</a:t>
            </a:fld>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
        <p:nvSpPr>
          <p:cNvPr id="7" name="Footer Placeholder 5"/>
          <p:cNvSpPr>
            <a:spLocks noGrp="1"/>
          </p:cNvSpPr>
          <p:nvPr>
            <p:ph type="ftr" sz="quarter" idx="11"/>
          </p:nvPr>
        </p:nvSpPr>
        <p:spPr>
          <a:xfrm>
            <a:off x="3124200" y="4767264"/>
            <a:ext cx="2895600" cy="273844"/>
          </a:xfrm>
        </p:spPr>
        <p:txBody>
          <a:bodyPr/>
          <a:lstStyle/>
          <a:p>
            <a:endParaRPr lang="en-US"/>
          </a:p>
        </p:txBody>
      </p:sp>
    </p:spTree>
    <p:extLst>
      <p:ext uri="{BB962C8B-B14F-4D97-AF65-F5344CB8AC3E}">
        <p14:creationId xmlns:p14="http://schemas.microsoft.com/office/powerpoint/2010/main" val="33492321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Arial"/>
              </a:defRPr>
            </a:lvl1pPr>
          </a:lstStyle>
          <a:p>
            <a:fld id="{D3421027-4EC0-9C48-8CFB-B8A3104CB056}" type="datetime1">
              <a:rPr lang="en-US" smtClean="0"/>
              <a:pPr/>
              <a:t>10/2/2022</a:t>
            </a:fld>
            <a:endParaRPr lang="en-US"/>
          </a:p>
        </p:txBody>
      </p:sp>
      <p:sp>
        <p:nvSpPr>
          <p:cNvPr id="3" name="Footer Placeholder 2"/>
          <p:cNvSpPr>
            <a:spLocks noGrp="1"/>
          </p:cNvSpPr>
          <p:nvPr>
            <p:ph type="ftr" sz="quarter" idx="11"/>
          </p:nvPr>
        </p:nvSpPr>
        <p:spPr/>
        <p:txBody>
          <a:bodyPr/>
          <a:lstStyle>
            <a:lvl1pPr>
              <a:defRPr>
                <a:latin typeface="Arial"/>
              </a:defRPr>
            </a:lvl1pPr>
          </a:lstStyle>
          <a:p>
            <a:endParaRPr lang="en-US"/>
          </a:p>
        </p:txBody>
      </p:sp>
      <p:sp>
        <p:nvSpPr>
          <p:cNvPr id="4" name="Slide Number Placeholder 3"/>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532003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lvl1pPr>
              <a:defRPr>
                <a:latin typeface="Arial"/>
              </a:defRPr>
            </a:lvl1pPr>
          </a:lstStyle>
          <a:p>
            <a:r>
              <a:rPr lang="en-US" dirty="0"/>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Arial"/>
              </a:defRPr>
            </a:lvl1pPr>
          </a:lstStyle>
          <a:p>
            <a:fld id="{FA5DAB8B-8178-D047-869E-5A62AF236443}" type="datetime1">
              <a:rPr lang="en-US" smtClean="0"/>
              <a:t>10/2/2022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3441408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idx="1"/>
          </p:nvPr>
        </p:nvSpPr>
        <p:spPr/>
        <p:txBody>
          <a:bodyPr>
            <a:normAutofit/>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Arial"/>
              </a:defRPr>
            </a:lvl1pPr>
          </a:lstStyle>
          <a:p>
            <a:fld id="{B9AB8213-A564-3C44-8CA0-968996562138}" type="datetime1">
              <a:rPr lang="en-US" smtClean="0"/>
              <a:pPr/>
              <a:t>10/2/2022</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096566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normAutofit/>
          </a:bodyPr>
          <a:lstStyle>
            <a:lvl1pPr algn="l">
              <a:defRPr sz="3200" b="1" cap="all">
                <a:latin typeface="Arial"/>
              </a:defRPr>
            </a:lvl1pPr>
          </a:lstStyle>
          <a:p>
            <a:r>
              <a:rPr lang="en-US" dirty="0"/>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Arial"/>
              </a:defRPr>
            </a:lvl1pPr>
          </a:lstStyle>
          <a:p>
            <a:fld id="{0A83DA12-03A5-114A-ABAE-78CD6BB6AC19}" type="datetime1">
              <a:rPr lang="en-US" smtClean="0"/>
              <a:pPr/>
              <a:t>10/2/2022</a:t>
            </a:fld>
            <a:endParaRPr lang="en-US"/>
          </a:p>
        </p:txBody>
      </p:sp>
      <p:sp>
        <p:nvSpPr>
          <p:cNvPr id="5" name="Footer Placeholder 4"/>
          <p:cNvSpPr>
            <a:spLocks noGrp="1"/>
          </p:cNvSpPr>
          <p:nvPr>
            <p:ph type="ftr" sz="quarter" idx="11"/>
          </p:nvPr>
        </p:nvSpPr>
        <p:spPr/>
        <p:txBody>
          <a:bodyPr/>
          <a:lstStyle>
            <a:lvl1pPr>
              <a:defRPr>
                <a:latin typeface="Arial"/>
              </a:defRPr>
            </a:lvl1pPr>
          </a:lstStyle>
          <a:p>
            <a:endParaRPr lang="en-US"/>
          </a:p>
        </p:txBody>
      </p:sp>
      <p:sp>
        <p:nvSpPr>
          <p:cNvPr id="6" name="Slide Number Placeholder 5"/>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4046367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atin typeface="Arial"/>
              </a:defRPr>
            </a:lvl1pPr>
            <a:lvl2pPr>
              <a:defRPr sz="2400">
                <a:latin typeface="Arial"/>
              </a:defRPr>
            </a:lvl2pPr>
            <a:lvl3pPr>
              <a:defRPr sz="2000">
                <a:latin typeface="Arial"/>
              </a:defRPr>
            </a:lvl3pPr>
            <a:lvl4pPr>
              <a:defRPr sz="1800">
                <a:latin typeface="Arial"/>
              </a:defRPr>
            </a:lvl4pPr>
            <a:lvl5pPr>
              <a:defRPr sz="1800">
                <a:latin typeface="Aria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atin typeface="Arial"/>
              </a:defRPr>
            </a:lvl1pPr>
          </a:lstStyle>
          <a:p>
            <a:fld id="{1FFF386F-14E4-954A-9EC2-E277FFD66D49}" type="datetime1">
              <a:rPr lang="en-US" smtClean="0"/>
              <a:pPr/>
              <a:t>10/2/2022</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69572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Text Placeholder 2"/>
          <p:cNvSpPr>
            <a:spLocks noGrp="1"/>
          </p:cNvSpPr>
          <p:nvPr>
            <p:ph type="body" idx="1"/>
          </p:nvPr>
        </p:nvSpPr>
        <p:spPr>
          <a:xfrm>
            <a:off x="457200" y="1151335"/>
            <a:ext cx="4040188"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normAutofit/>
          </a:bodyPr>
          <a:lstStyle>
            <a:lvl1pPr marL="0" indent="0">
              <a:buNone/>
              <a:defRPr sz="2000" b="1">
                <a:latin typeface="Aria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atin typeface="Arial"/>
              </a:defRPr>
            </a:lvl1pPr>
            <a:lvl2pPr>
              <a:defRPr sz="2000">
                <a:latin typeface="Arial"/>
              </a:defRPr>
            </a:lvl2pPr>
            <a:lvl3pPr>
              <a:defRPr sz="1800">
                <a:latin typeface="Arial"/>
              </a:defRPr>
            </a:lvl3pPr>
            <a:lvl4pPr>
              <a:defRPr sz="1600">
                <a:latin typeface="Arial"/>
              </a:defRPr>
            </a:lvl4pPr>
            <a:lvl5pPr>
              <a:defRPr sz="1600">
                <a:latin typeface="Aria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atin typeface="Arial"/>
              </a:defRPr>
            </a:lvl1pPr>
          </a:lstStyle>
          <a:p>
            <a:fld id="{D8FFCF06-3344-8345-BEA6-DDAEFCC6ECCE}" type="datetime1">
              <a:rPr lang="en-US" smtClean="0"/>
              <a:pPr/>
              <a:t>10/2/2022</a:t>
            </a:fld>
            <a:endParaRPr lang="en-US"/>
          </a:p>
        </p:txBody>
      </p:sp>
      <p:sp>
        <p:nvSpPr>
          <p:cNvPr id="8" name="Footer Placeholder 7"/>
          <p:cNvSpPr>
            <a:spLocks noGrp="1"/>
          </p:cNvSpPr>
          <p:nvPr>
            <p:ph type="ftr" sz="quarter" idx="11"/>
          </p:nvPr>
        </p:nvSpPr>
        <p:spPr/>
        <p:txBody>
          <a:bodyPr/>
          <a:lstStyle>
            <a:lvl1pPr>
              <a:defRPr>
                <a:latin typeface="Arial"/>
              </a:defRPr>
            </a:lvl1pPr>
          </a:lstStyle>
          <a:p>
            <a:endParaRPr lang="en-US"/>
          </a:p>
        </p:txBody>
      </p:sp>
      <p:sp>
        <p:nvSpPr>
          <p:cNvPr id="9" name="Slide Number Placeholder 8"/>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19437705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Arial"/>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Arial"/>
              </a:defRPr>
            </a:lvl1pPr>
          </a:lstStyle>
          <a:p>
            <a:fld id="{84C6D879-35D4-554E-9D6D-93E8130AA922}" type="datetime1">
              <a:rPr lang="en-US" smtClean="0"/>
              <a:pPr/>
              <a:t>10/2/2022</a:t>
            </a:fld>
            <a:endParaRPr lang="en-US"/>
          </a:p>
        </p:txBody>
      </p:sp>
      <p:sp>
        <p:nvSpPr>
          <p:cNvPr id="4" name="Footer Placeholder 3"/>
          <p:cNvSpPr>
            <a:spLocks noGrp="1"/>
          </p:cNvSpPr>
          <p:nvPr>
            <p:ph type="ftr" sz="quarter" idx="11"/>
          </p:nvPr>
        </p:nvSpPr>
        <p:spPr/>
        <p:txBody>
          <a:bodyPr/>
          <a:lstStyle>
            <a:lvl1pPr>
              <a:defRPr>
                <a:latin typeface="Arial"/>
              </a:defRPr>
            </a:lvl1pPr>
          </a:lstStyle>
          <a:p>
            <a:endParaRPr lang="en-US"/>
          </a:p>
        </p:txBody>
      </p:sp>
      <p:sp>
        <p:nvSpPr>
          <p:cNvPr id="5" name="Slide Number Placeholder 4"/>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278320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04787"/>
            <a:ext cx="3008313" cy="871538"/>
          </a:xfrm>
        </p:spPr>
        <p:txBody>
          <a:bodyPr anchor="b"/>
          <a:lstStyle>
            <a:lvl1pPr algn="l">
              <a:defRPr sz="2000" b="1">
                <a:latin typeface="Arial"/>
              </a:defRPr>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atin typeface="Arial"/>
              </a:defRPr>
            </a:lvl1pPr>
            <a:lvl2pPr>
              <a:defRPr sz="2800">
                <a:latin typeface="Arial"/>
              </a:defRPr>
            </a:lvl2pPr>
            <a:lvl3pPr>
              <a:defRPr sz="2400">
                <a:latin typeface="Arial"/>
              </a:defRPr>
            </a:lvl3pPr>
            <a:lvl4pPr>
              <a:defRPr sz="2000">
                <a:latin typeface="Arial"/>
              </a:defRPr>
            </a:lvl4pPr>
            <a:lvl5pPr>
              <a:defRPr sz="2000">
                <a:latin typeface="Aria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3" y="1076327"/>
            <a:ext cx="3008313" cy="3518297"/>
          </a:xfrm>
        </p:spPr>
        <p:txBody>
          <a:bodyPr/>
          <a:lstStyle>
            <a:lvl1pPr marL="0" indent="0">
              <a:buNone/>
              <a:defRPr sz="1400">
                <a:latin typeface="Aria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atin typeface="Arial"/>
              </a:defRPr>
            </a:lvl1pPr>
          </a:lstStyle>
          <a:p>
            <a:fld id="{AB182AE3-760A-8E44-AB65-03A533386DFC}" type="datetime1">
              <a:rPr lang="en-US" smtClean="0"/>
              <a:pPr/>
              <a:t>10/2/2022</a:t>
            </a:fld>
            <a:endParaRPr lang="en-US"/>
          </a:p>
        </p:txBody>
      </p:sp>
      <p:sp>
        <p:nvSpPr>
          <p:cNvPr id="6" name="Footer Placeholder 5"/>
          <p:cNvSpPr>
            <a:spLocks noGrp="1"/>
          </p:cNvSpPr>
          <p:nvPr>
            <p:ph type="ftr" sz="quarter" idx="11"/>
          </p:nvPr>
        </p:nvSpPr>
        <p:spPr/>
        <p:txBody>
          <a:bodyPr/>
          <a:lstStyle>
            <a:lvl1pPr>
              <a:defRPr>
                <a:latin typeface="Arial"/>
              </a:defRPr>
            </a:lvl1pPr>
          </a:lstStyle>
          <a:p>
            <a:endParaRPr lang="en-US"/>
          </a:p>
        </p:txBody>
      </p:sp>
      <p:sp>
        <p:nvSpPr>
          <p:cNvPr id="7" name="Slide Number Placeholder 6"/>
          <p:cNvSpPr>
            <a:spLocks noGrp="1"/>
          </p:cNvSpPr>
          <p:nvPr>
            <p:ph type="sldNum" sz="quarter" idx="12"/>
          </p:nvPr>
        </p:nvSpPr>
        <p:spPr/>
        <p:txBody>
          <a:bodyPr/>
          <a:lstStyle>
            <a:lvl1pPr>
              <a:defRPr>
                <a:latin typeface="Arial"/>
              </a:defRPr>
            </a:lvl1pPr>
          </a:lstStyle>
          <a:p>
            <a:fld id="{106E12CD-FCB1-464E-A775-0B83FDDACE03}" type="slidenum">
              <a:rPr lang="en-US" smtClean="0"/>
              <a:pPr/>
              <a:t>‹#›</a:t>
            </a:fld>
            <a:endParaRPr lang="en-US"/>
          </a:p>
        </p:txBody>
      </p:sp>
    </p:spTree>
    <p:extLst>
      <p:ext uri="{BB962C8B-B14F-4D97-AF65-F5344CB8AC3E}">
        <p14:creationId xmlns:p14="http://schemas.microsoft.com/office/powerpoint/2010/main" val="4280246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NWU PPT Wide Opt 4 - No Wordmark_Master.jp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9144000" cy="5148072"/>
          </a:xfrm>
          <a:prstGeom prst="rect">
            <a:avLst/>
          </a:prstGeom>
        </p:spPr>
      </p:pic>
      <p:sp>
        <p:nvSpPr>
          <p:cNvPr id="2" name="Title Placeholder 1"/>
          <p:cNvSpPr>
            <a:spLocks noGrp="1"/>
          </p:cNvSpPr>
          <p:nvPr>
            <p:ph type="title"/>
          </p:nvPr>
        </p:nvSpPr>
        <p:spPr>
          <a:xfrm>
            <a:off x="457200" y="205979"/>
            <a:ext cx="8229600" cy="54864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857250"/>
            <a:ext cx="8229600" cy="380304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D98C176C-065F-124D-AAA4-94F2B7A2EC7C}" type="datetime1">
              <a:rPr lang="en-US" smtClean="0"/>
              <a:t>10/2/2022</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b"/>
          <a:lstStyle>
            <a:lvl1pPr algn="r">
              <a:defRPr sz="1200">
                <a:solidFill>
                  <a:srgbClr val="FFFFFF"/>
                </a:solidFill>
                <a:latin typeface="Arial"/>
                <a:cs typeface="Arial"/>
              </a:defRPr>
            </a:lvl1pPr>
          </a:lstStyle>
          <a:p>
            <a:fld id="{106E12CD-FCB1-464E-A775-0B83FDDACE03}" type="slidenum">
              <a:rPr lang="en-US" smtClean="0"/>
              <a:pPr/>
              <a:t>‹#›</a:t>
            </a:fld>
            <a:endParaRPr lang="en-US" dirty="0"/>
          </a:p>
        </p:txBody>
      </p:sp>
    </p:spTree>
    <p:extLst>
      <p:ext uri="{BB962C8B-B14F-4D97-AF65-F5344CB8AC3E}">
        <p14:creationId xmlns:p14="http://schemas.microsoft.com/office/powerpoint/2010/main" val="864960203"/>
      </p:ext>
    </p:extLst>
  </p:cSld>
  <p:clrMap bg1="lt1" tx1="dk1" bg2="lt2" tx2="dk2" accent1="accent1" accent2="accent2" accent3="accent3" accent4="accent4" accent5="accent5" accent6="accent6" hlink="hlink" folHlink="folHlink"/>
  <p:sldLayoutIdLst>
    <p:sldLayoutId id="2147483660" r:id="rId1"/>
    <p:sldLayoutId id="2147483655" r:id="rId2"/>
    <p:sldLayoutId id="2147483649" r:id="rId3"/>
    <p:sldLayoutId id="2147483650" r:id="rId4"/>
    <p:sldLayoutId id="2147483651" r:id="rId5"/>
    <p:sldLayoutId id="2147483652" r:id="rId6"/>
    <p:sldLayoutId id="2147483653" r:id="rId7"/>
    <p:sldLayoutId id="2147483654" r:id="rId8"/>
    <p:sldLayoutId id="2147483656" r:id="rId9"/>
    <p:sldLayoutId id="2147483657" r:id="rId10"/>
    <p:sldLayoutId id="2147483658" r:id="rId11"/>
    <p:sldLayoutId id="2147483659" r:id="rId12"/>
  </p:sldLayoutIdLst>
  <p:hf hdr="0" ftr="0" dt="0"/>
  <p:txStyles>
    <p:titleStyle>
      <a:lvl1pPr algn="ctr" defTabSz="457200" rtl="0" eaLnBrk="1" latinLnBrk="0" hangingPunct="1">
        <a:spcBef>
          <a:spcPct val="0"/>
        </a:spcBef>
        <a:buNone/>
        <a:defRPr sz="3600" kern="1200">
          <a:solidFill>
            <a:schemeClr val="tx1"/>
          </a:solidFill>
          <a:latin typeface="Arial"/>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Arial"/>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Arial"/>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Arial"/>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4.xml"/><Relationship Id="rId5" Type="http://schemas.openxmlformats.org/officeDocument/2006/relationships/image" Target="../media/image25.sv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7.sv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4.xml"/><Relationship Id="rId6" Type="http://schemas.openxmlformats.org/officeDocument/2006/relationships/image" Target="../media/image40.png"/><Relationship Id="rId11" Type="http://schemas.openxmlformats.org/officeDocument/2006/relationships/image" Target="../media/image32.png"/><Relationship Id="rId5" Type="http://schemas.openxmlformats.org/officeDocument/2006/relationships/image" Target="../media/image39.svg"/><Relationship Id="rId10" Type="http://schemas.openxmlformats.org/officeDocument/2006/relationships/image" Target="../media/image31.png"/><Relationship Id="rId4" Type="http://schemas.openxmlformats.org/officeDocument/2006/relationships/image" Target="../media/image38.png"/><Relationship Id="rId9"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70.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210.png"/><Relationship Id="rId7" Type="http://schemas.openxmlformats.org/officeDocument/2006/relationships/image" Target="../media/image280.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271.png"/><Relationship Id="rId5" Type="http://schemas.openxmlformats.org/officeDocument/2006/relationships/image" Target="../media/image230.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microsoft.com/office/2017/06/relationships/model3d" Target="../media/model3d1.glb"/><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gif"/><Relationship Id="rId1" Type="http://schemas.openxmlformats.org/officeDocument/2006/relationships/slideLayout" Target="../slideLayouts/slideLayout4.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NWU PPT Wide Opt 4 - No Wordmark_Cove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2" cy="5143500"/>
          </a:xfrm>
          <a:prstGeom prst="rect">
            <a:avLst/>
          </a:prstGeom>
        </p:spPr>
      </p:pic>
      <p:sp>
        <p:nvSpPr>
          <p:cNvPr id="2" name="Title 1"/>
          <p:cNvSpPr>
            <a:spLocks noGrp="1"/>
          </p:cNvSpPr>
          <p:nvPr>
            <p:ph type="ctrTitle"/>
          </p:nvPr>
        </p:nvSpPr>
        <p:spPr>
          <a:xfrm>
            <a:off x="680717" y="1308172"/>
            <a:ext cx="8463283" cy="795890"/>
          </a:xfrm>
        </p:spPr>
        <p:txBody>
          <a:bodyPr>
            <a:normAutofit/>
          </a:bodyPr>
          <a:lstStyle/>
          <a:p>
            <a:r>
              <a:rPr lang="en-US" b="1" dirty="0">
                <a:solidFill>
                  <a:schemeClr val="tx1">
                    <a:lumMod val="75000"/>
                    <a:lumOff val="25000"/>
                  </a:schemeClr>
                </a:solidFill>
              </a:rPr>
              <a:t>Progress Report</a:t>
            </a:r>
          </a:p>
        </p:txBody>
      </p:sp>
      <p:sp>
        <p:nvSpPr>
          <p:cNvPr id="3" name="Subtitle 2"/>
          <p:cNvSpPr>
            <a:spLocks noGrp="1"/>
          </p:cNvSpPr>
          <p:nvPr>
            <p:ph type="subTitle" idx="1"/>
          </p:nvPr>
        </p:nvSpPr>
        <p:spPr>
          <a:xfrm>
            <a:off x="680721" y="2492632"/>
            <a:ext cx="8463282" cy="535616"/>
          </a:xfrm>
        </p:spPr>
        <p:txBody>
          <a:bodyPr>
            <a:normAutofit fontScale="62500" lnSpcReduction="20000"/>
          </a:bodyPr>
          <a:lstStyle/>
          <a:p>
            <a:r>
              <a:rPr lang="en-US" dirty="0">
                <a:solidFill>
                  <a:schemeClr val="tx1">
                    <a:lumMod val="75000"/>
                    <a:lumOff val="25000"/>
                  </a:schemeClr>
                </a:solidFill>
              </a:rPr>
              <a:t>Michael Lee</a:t>
            </a:r>
          </a:p>
          <a:p>
            <a:r>
              <a:rPr lang="en-US" sz="2000" dirty="0">
                <a:solidFill>
                  <a:schemeClr val="tx1">
                    <a:lumMod val="75000"/>
                    <a:lumOff val="25000"/>
                  </a:schemeClr>
                </a:solidFill>
              </a:rPr>
              <a:t>July 20th, 2022</a:t>
            </a:r>
          </a:p>
        </p:txBody>
      </p:sp>
    </p:spTree>
    <p:extLst>
      <p:ext uri="{BB962C8B-B14F-4D97-AF65-F5344CB8AC3E}">
        <p14:creationId xmlns:p14="http://schemas.microsoft.com/office/powerpoint/2010/main" val="41543333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182C9-6150-9666-56D6-9B0C7DA0FB4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87B377F-4C7F-1760-E4CA-DC0229879CC2}"/>
              </a:ext>
            </a:extLst>
          </p:cNvPr>
          <p:cNvSpPr>
            <a:spLocks noGrp="1"/>
          </p:cNvSpPr>
          <p:nvPr>
            <p:ph idx="1"/>
          </p:nvPr>
        </p:nvSpPr>
        <p:spPr/>
        <p:txBody>
          <a:bodyPr/>
          <a:lstStyle/>
          <a:p>
            <a:r>
              <a:rPr lang="en-US" dirty="0"/>
              <a:t>Need way to observe effects of phase</a:t>
            </a:r>
          </a:p>
          <a:p>
            <a:r>
              <a:rPr lang="en-US" dirty="0"/>
              <a:t>Standard camera sensors cannot measure phase</a:t>
            </a:r>
          </a:p>
          <a:p>
            <a:r>
              <a:rPr lang="en-US" dirty="0"/>
              <a:t>However, SLMs are affected by phase</a:t>
            </a:r>
          </a:p>
          <a:p>
            <a:r>
              <a:rPr lang="en-US" dirty="0"/>
              <a:t>Can use SLM to get effects of phase to manifest in sensor image</a:t>
            </a:r>
          </a:p>
        </p:txBody>
      </p:sp>
      <p:sp>
        <p:nvSpPr>
          <p:cNvPr id="4" name="Slide Number Placeholder 3">
            <a:extLst>
              <a:ext uri="{FF2B5EF4-FFF2-40B4-BE49-F238E27FC236}">
                <a16:creationId xmlns:a16="http://schemas.microsoft.com/office/drawing/2014/main" id="{8A82C19B-EB57-2D97-3DE8-083C59CDF9D3}"/>
              </a:ext>
            </a:extLst>
          </p:cNvPr>
          <p:cNvSpPr>
            <a:spLocks noGrp="1"/>
          </p:cNvSpPr>
          <p:nvPr>
            <p:ph type="sldNum" sz="quarter" idx="12"/>
          </p:nvPr>
        </p:nvSpPr>
        <p:spPr/>
        <p:txBody>
          <a:bodyPr/>
          <a:lstStyle/>
          <a:p>
            <a:fld id="{106E12CD-FCB1-464E-A775-0B83FDDACE03}" type="slidenum">
              <a:rPr lang="en-US" smtClean="0"/>
              <a:pPr/>
              <a:t>9</a:t>
            </a:fld>
            <a:endParaRPr lang="en-US"/>
          </a:p>
        </p:txBody>
      </p:sp>
    </p:spTree>
    <p:extLst>
      <p:ext uri="{BB962C8B-B14F-4D97-AF65-F5344CB8AC3E}">
        <p14:creationId xmlns:p14="http://schemas.microsoft.com/office/powerpoint/2010/main" val="2148954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7BEF3-3614-1CCA-0B0E-8BED2E6F0D0B}"/>
              </a:ext>
            </a:extLst>
          </p:cNvPr>
          <p:cNvSpPr>
            <a:spLocks noGrp="1"/>
          </p:cNvSpPr>
          <p:nvPr>
            <p:ph type="title"/>
          </p:nvPr>
        </p:nvSpPr>
        <p:spPr/>
        <p:txBody>
          <a:bodyPr>
            <a:normAutofit fontScale="90000"/>
          </a:bodyPr>
          <a:lstStyle/>
          <a:p>
            <a:r>
              <a:rPr lang="en-US" dirty="0"/>
              <a:t>Basic Setup</a:t>
            </a:r>
          </a:p>
        </p:txBody>
      </p:sp>
      <p:sp>
        <p:nvSpPr>
          <p:cNvPr id="4" name="Slide Number Placeholder 3">
            <a:extLst>
              <a:ext uri="{FF2B5EF4-FFF2-40B4-BE49-F238E27FC236}">
                <a16:creationId xmlns:a16="http://schemas.microsoft.com/office/drawing/2014/main" id="{47D2E415-585B-356F-7878-DD156D295D67}"/>
              </a:ext>
            </a:extLst>
          </p:cNvPr>
          <p:cNvSpPr>
            <a:spLocks noGrp="1"/>
          </p:cNvSpPr>
          <p:nvPr>
            <p:ph type="sldNum" sz="quarter" idx="12"/>
          </p:nvPr>
        </p:nvSpPr>
        <p:spPr/>
        <p:txBody>
          <a:bodyPr/>
          <a:lstStyle/>
          <a:p>
            <a:fld id="{106E12CD-FCB1-464E-A775-0B83FDDACE03}" type="slidenum">
              <a:rPr lang="en-US" smtClean="0"/>
              <a:pPr/>
              <a:t>10</a:t>
            </a:fld>
            <a:endParaRPr lang="en-US"/>
          </a:p>
        </p:txBody>
      </p:sp>
      <p:pic>
        <p:nvPicPr>
          <p:cNvPr id="6" name="Graphic 5">
            <a:extLst>
              <a:ext uri="{FF2B5EF4-FFF2-40B4-BE49-F238E27FC236}">
                <a16:creationId xmlns:a16="http://schemas.microsoft.com/office/drawing/2014/main" id="{CD36CD46-99D6-587E-E831-7C4A7B558C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7200" y="2091384"/>
            <a:ext cx="8229600" cy="2109837"/>
          </a:xfrm>
          <a:prstGeom prst="rect">
            <a:avLst/>
          </a:prstGeom>
        </p:spPr>
      </p:pic>
      <p:pic>
        <p:nvPicPr>
          <p:cNvPr id="9" name="Graphic 8">
            <a:extLst>
              <a:ext uri="{FF2B5EF4-FFF2-40B4-BE49-F238E27FC236}">
                <a16:creationId xmlns:a16="http://schemas.microsoft.com/office/drawing/2014/main" id="{382598BB-83ED-75B6-134D-62A047FB1D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50248" y="857250"/>
            <a:ext cx="5212080" cy="2865409"/>
          </a:xfrm>
          <a:prstGeom prst="rect">
            <a:avLst/>
          </a:prstGeom>
        </p:spPr>
      </p:pic>
    </p:spTree>
    <p:extLst>
      <p:ext uri="{BB962C8B-B14F-4D97-AF65-F5344CB8AC3E}">
        <p14:creationId xmlns:p14="http://schemas.microsoft.com/office/powerpoint/2010/main" val="1769519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2C7371B-85B0-CDE8-F08E-8BF122928C5E}"/>
              </a:ext>
            </a:extLst>
          </p:cNvPr>
          <p:cNvSpPr/>
          <p:nvPr/>
        </p:nvSpPr>
        <p:spPr>
          <a:xfrm>
            <a:off x="6348768" y="819149"/>
            <a:ext cx="2673806" cy="3819053"/>
          </a:xfrm>
          <a:prstGeom prst="rect">
            <a:avLst/>
          </a:prstGeom>
          <a:noFill/>
          <a:ln w="317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5" name="Graphic 14">
            <a:extLst>
              <a:ext uri="{FF2B5EF4-FFF2-40B4-BE49-F238E27FC236}">
                <a16:creationId xmlns:a16="http://schemas.microsoft.com/office/drawing/2014/main" id="{7D4C222B-8282-24C9-4049-C12826CD745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1596" y="762171"/>
            <a:ext cx="6105525" cy="2581275"/>
          </a:xfrm>
          <a:prstGeom prst="rect">
            <a:avLst/>
          </a:prstGeom>
        </p:spPr>
      </p:pic>
      <p:pic>
        <p:nvPicPr>
          <p:cNvPr id="24" name="Picture 23">
            <a:extLst>
              <a:ext uri="{FF2B5EF4-FFF2-40B4-BE49-F238E27FC236}">
                <a16:creationId xmlns:a16="http://schemas.microsoft.com/office/drawing/2014/main" id="{FED166AA-B0D2-F158-0E8A-FC631CEF0A58}"/>
              </a:ext>
            </a:extLst>
          </p:cNvPr>
          <p:cNvPicPr>
            <a:picLocks noChangeAspect="1"/>
          </p:cNvPicPr>
          <p:nvPr/>
        </p:nvPicPr>
        <p:blipFill>
          <a:blip r:embed="rId4"/>
          <a:stretch>
            <a:fillRect/>
          </a:stretch>
        </p:blipFill>
        <p:spPr>
          <a:xfrm>
            <a:off x="-1961450" y="3343006"/>
            <a:ext cx="1828800" cy="1497178"/>
          </a:xfrm>
          <a:prstGeom prst="rect">
            <a:avLst/>
          </a:prstGeom>
        </p:spPr>
      </p:pic>
      <p:sp>
        <p:nvSpPr>
          <p:cNvPr id="2" name="Title 1">
            <a:extLst>
              <a:ext uri="{FF2B5EF4-FFF2-40B4-BE49-F238E27FC236}">
                <a16:creationId xmlns:a16="http://schemas.microsoft.com/office/drawing/2014/main" id="{DA12623F-D953-755E-B467-FFAF689F59D3}"/>
              </a:ext>
            </a:extLst>
          </p:cNvPr>
          <p:cNvSpPr>
            <a:spLocks noGrp="1"/>
          </p:cNvSpPr>
          <p:nvPr>
            <p:ph type="title"/>
          </p:nvPr>
        </p:nvSpPr>
        <p:spPr/>
        <p:txBody>
          <a:bodyPr/>
          <a:lstStyle/>
          <a:p>
            <a:r>
              <a:rPr lang="en-US" dirty="0"/>
              <a:t>Obtaining Real (Non-Synthetic) Data</a:t>
            </a:r>
          </a:p>
        </p:txBody>
      </p:sp>
      <p:sp>
        <p:nvSpPr>
          <p:cNvPr id="4" name="Slide Number Placeholder 3">
            <a:extLst>
              <a:ext uri="{FF2B5EF4-FFF2-40B4-BE49-F238E27FC236}">
                <a16:creationId xmlns:a16="http://schemas.microsoft.com/office/drawing/2014/main" id="{3C600E37-208C-C65C-178F-3B70D38D0FE8}"/>
              </a:ext>
            </a:extLst>
          </p:cNvPr>
          <p:cNvSpPr>
            <a:spLocks noGrp="1"/>
          </p:cNvSpPr>
          <p:nvPr>
            <p:ph type="sldNum" sz="quarter" idx="12"/>
          </p:nvPr>
        </p:nvSpPr>
        <p:spPr/>
        <p:txBody>
          <a:bodyPr/>
          <a:lstStyle/>
          <a:p>
            <a:fld id="{106E12CD-FCB1-464E-A775-0B83FDDACE03}" type="slidenum">
              <a:rPr lang="en-US" smtClean="0"/>
              <a:pPr/>
              <a:t>11</a:t>
            </a:fld>
            <a:endParaRPr lang="en-US"/>
          </a:p>
        </p:txBody>
      </p:sp>
      <p:pic>
        <p:nvPicPr>
          <p:cNvPr id="30" name="Picture 29">
            <a:extLst>
              <a:ext uri="{FF2B5EF4-FFF2-40B4-BE49-F238E27FC236}">
                <a16:creationId xmlns:a16="http://schemas.microsoft.com/office/drawing/2014/main" id="{77F2E0B2-A102-97B5-68D3-6C75461AC7AB}"/>
              </a:ext>
            </a:extLst>
          </p:cNvPr>
          <p:cNvPicPr>
            <a:picLocks noChangeAspect="1"/>
          </p:cNvPicPr>
          <p:nvPr/>
        </p:nvPicPr>
        <p:blipFill>
          <a:blip r:embed="rId5"/>
          <a:stretch>
            <a:fillRect/>
          </a:stretch>
        </p:blipFill>
        <p:spPr>
          <a:xfrm>
            <a:off x="-1961450" y="1694197"/>
            <a:ext cx="1828800" cy="1493196"/>
          </a:xfrm>
          <a:prstGeom prst="rect">
            <a:avLst/>
          </a:prstGeom>
        </p:spPr>
      </p:pic>
      <p:pic>
        <p:nvPicPr>
          <p:cNvPr id="32" name="Picture 31">
            <a:extLst>
              <a:ext uri="{FF2B5EF4-FFF2-40B4-BE49-F238E27FC236}">
                <a16:creationId xmlns:a16="http://schemas.microsoft.com/office/drawing/2014/main" id="{B2F61BE4-8794-7F85-5558-A0AD11538358}"/>
              </a:ext>
            </a:extLst>
          </p:cNvPr>
          <p:cNvPicPr>
            <a:picLocks noChangeAspect="1"/>
          </p:cNvPicPr>
          <p:nvPr/>
        </p:nvPicPr>
        <p:blipFill>
          <a:blip r:embed="rId6"/>
          <a:stretch>
            <a:fillRect/>
          </a:stretch>
        </p:blipFill>
        <p:spPr>
          <a:xfrm>
            <a:off x="-1961450" y="61718"/>
            <a:ext cx="1828800" cy="1493196"/>
          </a:xfrm>
          <a:prstGeom prst="rect">
            <a:avLst/>
          </a:prstGeom>
        </p:spPr>
      </p:pic>
      <p:pic>
        <p:nvPicPr>
          <p:cNvPr id="22" name="Picture 21">
            <a:extLst>
              <a:ext uri="{FF2B5EF4-FFF2-40B4-BE49-F238E27FC236}">
                <a16:creationId xmlns:a16="http://schemas.microsoft.com/office/drawing/2014/main" id="{0A881F7F-06AF-5B5A-9324-01DD12848E20}"/>
              </a:ext>
            </a:extLst>
          </p:cNvPr>
          <p:cNvPicPr>
            <a:picLocks noChangeAspect="1"/>
          </p:cNvPicPr>
          <p:nvPr/>
        </p:nvPicPr>
        <p:blipFill>
          <a:blip r:embed="rId7"/>
          <a:stretch>
            <a:fillRect/>
          </a:stretch>
        </p:blipFill>
        <p:spPr>
          <a:xfrm>
            <a:off x="-3947610" y="3494187"/>
            <a:ext cx="1828800" cy="1194816"/>
          </a:xfrm>
          <a:prstGeom prst="rect">
            <a:avLst/>
          </a:prstGeom>
        </p:spPr>
      </p:pic>
      <p:pic>
        <p:nvPicPr>
          <p:cNvPr id="26" name="Picture 25">
            <a:extLst>
              <a:ext uri="{FF2B5EF4-FFF2-40B4-BE49-F238E27FC236}">
                <a16:creationId xmlns:a16="http://schemas.microsoft.com/office/drawing/2014/main" id="{35A9FB1A-3320-1516-3D0A-217B74A26158}"/>
              </a:ext>
            </a:extLst>
          </p:cNvPr>
          <p:cNvPicPr>
            <a:picLocks noChangeAspect="1"/>
          </p:cNvPicPr>
          <p:nvPr/>
        </p:nvPicPr>
        <p:blipFill>
          <a:blip r:embed="rId8"/>
          <a:stretch>
            <a:fillRect/>
          </a:stretch>
        </p:blipFill>
        <p:spPr>
          <a:xfrm>
            <a:off x="-3947610" y="1769865"/>
            <a:ext cx="1828800" cy="1191638"/>
          </a:xfrm>
          <a:prstGeom prst="rect">
            <a:avLst/>
          </a:prstGeom>
        </p:spPr>
      </p:pic>
      <p:pic>
        <p:nvPicPr>
          <p:cNvPr id="28" name="Picture 27">
            <a:extLst>
              <a:ext uri="{FF2B5EF4-FFF2-40B4-BE49-F238E27FC236}">
                <a16:creationId xmlns:a16="http://schemas.microsoft.com/office/drawing/2014/main" id="{87D238F9-A9B8-A12F-2131-C1ECA9290CD3}"/>
              </a:ext>
            </a:extLst>
          </p:cNvPr>
          <p:cNvPicPr>
            <a:picLocks noChangeAspect="1"/>
          </p:cNvPicPr>
          <p:nvPr/>
        </p:nvPicPr>
        <p:blipFill>
          <a:blip r:embed="rId9"/>
          <a:stretch>
            <a:fillRect/>
          </a:stretch>
        </p:blipFill>
        <p:spPr>
          <a:xfrm>
            <a:off x="-3947610" y="165912"/>
            <a:ext cx="1828800" cy="1191638"/>
          </a:xfrm>
          <a:prstGeom prst="rect">
            <a:avLst/>
          </a:prstGeom>
        </p:spPr>
      </p:pic>
      <p:sp>
        <p:nvSpPr>
          <p:cNvPr id="33" name="TextBox 32">
            <a:extLst>
              <a:ext uri="{FF2B5EF4-FFF2-40B4-BE49-F238E27FC236}">
                <a16:creationId xmlns:a16="http://schemas.microsoft.com/office/drawing/2014/main" id="{5C3C844D-2D0E-045E-F020-EB57CDEA3FEF}"/>
              </a:ext>
            </a:extLst>
          </p:cNvPr>
          <p:cNvSpPr txBox="1"/>
          <p:nvPr/>
        </p:nvSpPr>
        <p:spPr>
          <a:xfrm>
            <a:off x="1130532" y="3646518"/>
            <a:ext cx="2759825" cy="646331"/>
          </a:xfrm>
          <a:prstGeom prst="rect">
            <a:avLst/>
          </a:prstGeom>
          <a:noFill/>
        </p:spPr>
        <p:txBody>
          <a:bodyPr wrap="square" rtlCol="0">
            <a:spAutoFit/>
          </a:bodyPr>
          <a:lstStyle/>
          <a:p>
            <a:pPr algn="ctr"/>
            <a:r>
              <a:rPr lang="en-US" dirty="0"/>
              <a:t>Display random phase pattern on SLM</a:t>
            </a:r>
          </a:p>
        </p:txBody>
      </p:sp>
      <p:cxnSp>
        <p:nvCxnSpPr>
          <p:cNvPr id="35" name="Straight Arrow Connector 34">
            <a:extLst>
              <a:ext uri="{FF2B5EF4-FFF2-40B4-BE49-F238E27FC236}">
                <a16:creationId xmlns:a16="http://schemas.microsoft.com/office/drawing/2014/main" id="{03578816-A6C3-9748-C64C-D57876545A10}"/>
              </a:ext>
            </a:extLst>
          </p:cNvPr>
          <p:cNvCxnSpPr>
            <a:cxnSpLocks/>
          </p:cNvCxnSpPr>
          <p:nvPr/>
        </p:nvCxnSpPr>
        <p:spPr>
          <a:xfrm flipV="1">
            <a:off x="4538662" y="2958021"/>
            <a:ext cx="0" cy="384985"/>
          </a:xfrm>
          <a:prstGeom prst="straightConnector1">
            <a:avLst/>
          </a:prstGeom>
          <a:ln w="57150">
            <a:tailEnd type="triangle"/>
          </a:ln>
          <a:effectLst/>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94B93F29-D524-C842-69DD-FBF2A3B41EC0}"/>
              </a:ext>
            </a:extLst>
          </p:cNvPr>
          <p:cNvSpPr txBox="1"/>
          <p:nvPr/>
        </p:nvSpPr>
        <p:spPr>
          <a:xfrm>
            <a:off x="5469850" y="2114610"/>
            <a:ext cx="1566582" cy="646331"/>
          </a:xfrm>
          <a:prstGeom prst="rect">
            <a:avLst/>
          </a:prstGeom>
          <a:noFill/>
        </p:spPr>
        <p:txBody>
          <a:bodyPr wrap="square" rtlCol="0">
            <a:spAutoFit/>
          </a:bodyPr>
          <a:lstStyle/>
          <a:p>
            <a:pPr algn="ctr"/>
            <a:r>
              <a:rPr lang="en-US" dirty="0"/>
              <a:t>Acquire image from sensor</a:t>
            </a:r>
          </a:p>
        </p:txBody>
      </p:sp>
      <p:cxnSp>
        <p:nvCxnSpPr>
          <p:cNvPr id="5" name="Straight Arrow Connector 4">
            <a:extLst>
              <a:ext uri="{FF2B5EF4-FFF2-40B4-BE49-F238E27FC236}">
                <a16:creationId xmlns:a16="http://schemas.microsoft.com/office/drawing/2014/main" id="{9B5CAC90-3D2D-9359-0E13-AA9A3D42B451}"/>
              </a:ext>
            </a:extLst>
          </p:cNvPr>
          <p:cNvCxnSpPr>
            <a:cxnSpLocks/>
          </p:cNvCxnSpPr>
          <p:nvPr/>
        </p:nvCxnSpPr>
        <p:spPr>
          <a:xfrm>
            <a:off x="5224182" y="2365684"/>
            <a:ext cx="1072939" cy="821709"/>
          </a:xfrm>
          <a:prstGeom prst="straightConnector1">
            <a:avLst/>
          </a:prstGeom>
          <a:ln w="57150">
            <a:tailEnd type="triangle"/>
          </a:ln>
          <a:effectLst/>
        </p:spPr>
        <p:style>
          <a:lnRef idx="2">
            <a:schemeClr val="dk1"/>
          </a:lnRef>
          <a:fillRef idx="0">
            <a:schemeClr val="dk1"/>
          </a:fillRef>
          <a:effectRef idx="1">
            <a:schemeClr val="dk1"/>
          </a:effectRef>
          <a:fontRef idx="minor">
            <a:schemeClr val="tx1"/>
          </a:fontRef>
        </p:style>
      </p:cxnSp>
      <p:sp>
        <p:nvSpPr>
          <p:cNvPr id="10" name="TextBox 9">
            <a:extLst>
              <a:ext uri="{FF2B5EF4-FFF2-40B4-BE49-F238E27FC236}">
                <a16:creationId xmlns:a16="http://schemas.microsoft.com/office/drawing/2014/main" id="{46A74C4E-6220-CB6B-75D8-2FB8F455E558}"/>
              </a:ext>
            </a:extLst>
          </p:cNvPr>
          <p:cNvSpPr txBox="1"/>
          <p:nvPr/>
        </p:nvSpPr>
        <p:spPr>
          <a:xfrm>
            <a:off x="6347921" y="821027"/>
            <a:ext cx="2674654" cy="369332"/>
          </a:xfrm>
          <a:prstGeom prst="rect">
            <a:avLst/>
          </a:prstGeom>
          <a:noFill/>
        </p:spPr>
        <p:txBody>
          <a:bodyPr wrap="square" rtlCol="0">
            <a:spAutoFit/>
          </a:bodyPr>
          <a:lstStyle/>
          <a:p>
            <a:pPr algn="ctr"/>
            <a:r>
              <a:rPr lang="en-US" dirty="0"/>
              <a:t>Save SLM and sensor data</a:t>
            </a:r>
          </a:p>
        </p:txBody>
      </p:sp>
      <p:sp>
        <p:nvSpPr>
          <p:cNvPr id="11" name="TextBox 10">
            <a:extLst>
              <a:ext uri="{FF2B5EF4-FFF2-40B4-BE49-F238E27FC236}">
                <a16:creationId xmlns:a16="http://schemas.microsoft.com/office/drawing/2014/main" id="{B535D7F6-27D2-7E06-4085-22FAFAE808DA}"/>
              </a:ext>
            </a:extLst>
          </p:cNvPr>
          <p:cNvSpPr txBox="1"/>
          <p:nvPr/>
        </p:nvSpPr>
        <p:spPr>
          <a:xfrm rot="5400000">
            <a:off x="7547978" y="2767823"/>
            <a:ext cx="476250" cy="646331"/>
          </a:xfrm>
          <a:prstGeom prst="rect">
            <a:avLst/>
          </a:prstGeom>
          <a:noFill/>
        </p:spPr>
        <p:txBody>
          <a:bodyPr wrap="square" rtlCol="0">
            <a:spAutoFit/>
          </a:bodyPr>
          <a:lstStyle/>
          <a:p>
            <a:r>
              <a:rPr lang="en-US" sz="3600" b="1" dirty="0"/>
              <a:t>…</a:t>
            </a:r>
          </a:p>
        </p:txBody>
      </p:sp>
      <p:pic>
        <p:nvPicPr>
          <p:cNvPr id="17" name="Graphic 16">
            <a:extLst>
              <a:ext uri="{FF2B5EF4-FFF2-40B4-BE49-F238E27FC236}">
                <a16:creationId xmlns:a16="http://schemas.microsoft.com/office/drawing/2014/main" id="{9042FC00-B5CE-5FEE-A683-716AC2DBDA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1596" y="1899612"/>
            <a:ext cx="1076325" cy="1076325"/>
          </a:xfrm>
          <a:prstGeom prst="rect">
            <a:avLst/>
          </a:prstGeom>
        </p:spPr>
      </p:pic>
      <p:sp>
        <p:nvSpPr>
          <p:cNvPr id="19" name="TextBox 18">
            <a:extLst>
              <a:ext uri="{FF2B5EF4-FFF2-40B4-BE49-F238E27FC236}">
                <a16:creationId xmlns:a16="http://schemas.microsoft.com/office/drawing/2014/main" id="{29674F68-3F70-8466-8947-874082CD5EF1}"/>
              </a:ext>
            </a:extLst>
          </p:cNvPr>
          <p:cNvSpPr txBox="1"/>
          <p:nvPr/>
        </p:nvSpPr>
        <p:spPr>
          <a:xfrm>
            <a:off x="6348768" y="821027"/>
            <a:ext cx="2674654" cy="369332"/>
          </a:xfrm>
          <a:prstGeom prst="rect">
            <a:avLst/>
          </a:prstGeom>
          <a:noFill/>
        </p:spPr>
        <p:txBody>
          <a:bodyPr wrap="square" rtlCol="0">
            <a:spAutoFit/>
          </a:bodyPr>
          <a:lstStyle/>
          <a:p>
            <a:pPr algn="ctr"/>
            <a:r>
              <a:rPr lang="en-US" dirty="0"/>
              <a:t>Recorded Data</a:t>
            </a:r>
          </a:p>
        </p:txBody>
      </p:sp>
      <p:sp>
        <p:nvSpPr>
          <p:cNvPr id="20" name="TextBox 19">
            <a:extLst>
              <a:ext uri="{FF2B5EF4-FFF2-40B4-BE49-F238E27FC236}">
                <a16:creationId xmlns:a16="http://schemas.microsoft.com/office/drawing/2014/main" id="{30E29525-D417-8063-7828-8205DDBA94C7}"/>
              </a:ext>
            </a:extLst>
          </p:cNvPr>
          <p:cNvSpPr txBox="1"/>
          <p:nvPr/>
        </p:nvSpPr>
        <p:spPr>
          <a:xfrm>
            <a:off x="2423862" y="5143500"/>
            <a:ext cx="3831387" cy="1200329"/>
          </a:xfrm>
          <a:prstGeom prst="rect">
            <a:avLst/>
          </a:prstGeom>
          <a:noFill/>
        </p:spPr>
        <p:txBody>
          <a:bodyPr wrap="square" rtlCol="0">
            <a:spAutoFit/>
          </a:bodyPr>
          <a:lstStyle/>
          <a:p>
            <a:pPr algn="ctr"/>
            <a:r>
              <a:rPr lang="en-US" dirty="0">
                <a:solidFill>
                  <a:srgbClr val="FF0000"/>
                </a:solidFill>
              </a:rPr>
              <a:t>Can use this </a:t>
            </a:r>
            <a:r>
              <a:rPr lang="en-US" b="1" dirty="0">
                <a:solidFill>
                  <a:srgbClr val="FF0000"/>
                </a:solidFill>
              </a:rPr>
              <a:t>data</a:t>
            </a:r>
            <a:r>
              <a:rPr lang="en-US" dirty="0">
                <a:solidFill>
                  <a:srgbClr val="FF0000"/>
                </a:solidFill>
              </a:rPr>
              <a:t> in </a:t>
            </a:r>
            <a:r>
              <a:rPr lang="en-US" b="1" dirty="0">
                <a:solidFill>
                  <a:srgbClr val="FF0000"/>
                </a:solidFill>
              </a:rPr>
              <a:t>conjunction</a:t>
            </a:r>
            <a:r>
              <a:rPr lang="en-US" dirty="0">
                <a:solidFill>
                  <a:srgbClr val="FF0000"/>
                </a:solidFill>
              </a:rPr>
              <a:t> with a </a:t>
            </a:r>
            <a:r>
              <a:rPr lang="en-US" b="1" dirty="0">
                <a:solidFill>
                  <a:srgbClr val="FF0000"/>
                </a:solidFill>
              </a:rPr>
              <a:t>model</a:t>
            </a:r>
            <a:r>
              <a:rPr lang="en-US" dirty="0">
                <a:solidFill>
                  <a:srgbClr val="FF0000"/>
                </a:solidFill>
              </a:rPr>
              <a:t> for SLM-to-sensor propagation to recover the </a:t>
            </a:r>
            <a:r>
              <a:rPr lang="en-US" b="1" dirty="0">
                <a:solidFill>
                  <a:srgbClr val="FF0000"/>
                </a:solidFill>
              </a:rPr>
              <a:t>complex</a:t>
            </a:r>
            <a:r>
              <a:rPr lang="en-US" dirty="0">
                <a:solidFill>
                  <a:srgbClr val="FF0000"/>
                </a:solidFill>
              </a:rPr>
              <a:t> field at the image sensor</a:t>
            </a:r>
          </a:p>
        </p:txBody>
      </p:sp>
    </p:spTree>
    <p:extLst>
      <p:ext uri="{BB962C8B-B14F-4D97-AF65-F5344CB8AC3E}">
        <p14:creationId xmlns:p14="http://schemas.microsoft.com/office/powerpoint/2010/main" val="798753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xit" presetSubtype="0" fill="hold" grpId="1" nodeType="withEffect">
                                  <p:stCondLst>
                                    <p:cond delay="0"/>
                                  </p:stCondLst>
                                  <p:childTnLst>
                                    <p:set>
                                      <p:cBhvr>
                                        <p:cTn id="12" dur="1" fill="hold">
                                          <p:stCondLst>
                                            <p:cond delay="0"/>
                                          </p:stCondLst>
                                        </p:cTn>
                                        <p:tgtEl>
                                          <p:spTgt spid="3"/>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nodeType="clickEffect">
                                  <p:stCondLst>
                                    <p:cond delay="0"/>
                                  </p:stCondLst>
                                  <p:childTnLst>
                                    <p:animMotion origin="layout" path="M 8.33333E-7 -3.7037E-7 L 0.83177 -0.00988 " pathEditMode="relative" rAng="0" ptsTypes="AA">
                                      <p:cBhvr>
                                        <p:cTn id="30" dur="10" fill="hold"/>
                                        <p:tgtEl>
                                          <p:spTgt spid="22"/>
                                        </p:tgtEl>
                                        <p:attrNameLst>
                                          <p:attrName>ppt_x</p:attrName>
                                          <p:attrName>ppt_y</p:attrName>
                                        </p:attrNameLst>
                                      </p:cBhvr>
                                      <p:rCtr x="41580" y="-494"/>
                                    </p:animMotion>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2" nodeType="clickEffect">
                                  <p:stCondLst>
                                    <p:cond delay="0"/>
                                  </p:stCondLst>
                                  <p:childTnLst>
                                    <p:set>
                                      <p:cBhvr>
                                        <p:cTn id="36" dur="1" fill="hold">
                                          <p:stCondLst>
                                            <p:cond delay="0"/>
                                          </p:stCondLst>
                                        </p:cTn>
                                        <p:tgtEl>
                                          <p:spTgt spid="33"/>
                                        </p:tgtEl>
                                        <p:attrNameLst>
                                          <p:attrName>style.visibility</p:attrName>
                                        </p:attrNameLst>
                                      </p:cBhvr>
                                      <p:to>
                                        <p:strVal val="hidden"/>
                                      </p:to>
                                    </p:set>
                                  </p:childTnLst>
                                </p:cTn>
                              </p:par>
                              <p:par>
                                <p:cTn id="37" presetID="1" presetClass="entr" presetSubtype="0" fill="hold" grpId="2"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42" presetClass="path" presetSubtype="0" accel="50000" decel="50000" fill="hold" nodeType="withEffect">
                                  <p:stCondLst>
                                    <p:cond delay="0"/>
                                  </p:stCondLst>
                                  <p:childTnLst>
                                    <p:animMotion origin="layout" path="M 3.33333E-6 -0.01111 L 0.8401 -0.02099 " pathEditMode="relative" rAng="0" ptsTypes="AA">
                                      <p:cBhvr>
                                        <p:cTn id="44" dur="10" fill="hold"/>
                                        <p:tgtEl>
                                          <p:spTgt spid="24"/>
                                        </p:tgtEl>
                                        <p:attrNameLst>
                                          <p:attrName>ppt_x</p:attrName>
                                          <p:attrName>ppt_y</p:attrName>
                                        </p:attrNameLst>
                                      </p:cBhvr>
                                      <p:rCtr x="41997" y="-494"/>
                                    </p:animMotion>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35"/>
                                        </p:tgtEl>
                                        <p:attrNameLst>
                                          <p:attrName>style.visibility</p:attrName>
                                        </p:attrNameLst>
                                      </p:cBhvr>
                                      <p:to>
                                        <p:strVal val="hidden"/>
                                      </p:to>
                                    </p:set>
                                  </p:childTnLst>
                                </p:cTn>
                              </p:par>
                              <p:par>
                                <p:cTn id="49" presetID="1" presetClass="exit" presetSubtype="0" fill="hold" grpId="3" nodeType="withEffect">
                                  <p:stCondLst>
                                    <p:cond delay="0"/>
                                  </p:stCondLst>
                                  <p:childTnLst>
                                    <p:set>
                                      <p:cBhvr>
                                        <p:cTn id="50" dur="1" fill="hold">
                                          <p:stCondLst>
                                            <p:cond delay="0"/>
                                          </p:stCondLst>
                                        </p:cTn>
                                        <p:tgtEl>
                                          <p:spTgt spid="3"/>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5"/>
                                        </p:tgtEl>
                                        <p:attrNameLst>
                                          <p:attrName>style.visibility</p:attrName>
                                        </p:attrNameLst>
                                      </p:cBhvr>
                                      <p:to>
                                        <p:strVal val="hidden"/>
                                      </p:to>
                                    </p:set>
                                  </p:childTnLst>
                                </p:cTn>
                              </p:par>
                              <p:par>
                                <p:cTn id="53" presetID="6" presetClass="emph" presetSubtype="0" fill="hold" nodeType="withEffect">
                                  <p:stCondLst>
                                    <p:cond delay="0"/>
                                  </p:stCondLst>
                                  <p:childTnLst>
                                    <p:animScale>
                                      <p:cBhvr>
                                        <p:cTn id="54" dur="350" fill="hold"/>
                                        <p:tgtEl>
                                          <p:spTgt spid="24"/>
                                        </p:tgtEl>
                                      </p:cBhvr>
                                      <p:by x="50000" y="50000"/>
                                    </p:animScale>
                                  </p:childTnLst>
                                </p:cTn>
                              </p:par>
                              <p:par>
                                <p:cTn id="55" presetID="42" presetClass="path" presetSubtype="0" fill="hold" nodeType="withEffect">
                                  <p:stCondLst>
                                    <p:cond delay="0"/>
                                  </p:stCondLst>
                                  <p:childTnLst>
                                    <p:animMotion origin="layout" path="M 0.8401 -0.02099 L 1.01649 -0.49321 " pathEditMode="relative" rAng="0" ptsTypes="AA">
                                      <p:cBhvr>
                                        <p:cTn id="56" dur="350" fill="hold"/>
                                        <p:tgtEl>
                                          <p:spTgt spid="24"/>
                                        </p:tgtEl>
                                        <p:attrNameLst>
                                          <p:attrName>ppt_x</p:attrName>
                                          <p:attrName>ppt_y</p:attrName>
                                        </p:attrNameLst>
                                      </p:cBhvr>
                                      <p:rCtr x="8819" y="-23611"/>
                                    </p:animMotion>
                                  </p:childTnLst>
                                </p:cTn>
                              </p:par>
                              <p:par>
                                <p:cTn id="57" presetID="6" presetClass="emph" presetSubtype="0" fill="hold" nodeType="withEffect">
                                  <p:stCondLst>
                                    <p:cond delay="0"/>
                                  </p:stCondLst>
                                  <p:childTnLst>
                                    <p:animScale>
                                      <p:cBhvr>
                                        <p:cTn id="58" dur="350" fill="hold"/>
                                        <p:tgtEl>
                                          <p:spTgt spid="22"/>
                                        </p:tgtEl>
                                      </p:cBhvr>
                                      <p:by x="50000" y="50000"/>
                                    </p:animScale>
                                  </p:childTnLst>
                                </p:cTn>
                              </p:par>
                              <p:par>
                                <p:cTn id="59" presetID="42" presetClass="path" presetSubtype="0" fill="hold" nodeType="withEffect">
                                  <p:stCondLst>
                                    <p:cond delay="0"/>
                                  </p:stCondLst>
                                  <p:childTnLst>
                                    <p:animMotion origin="layout" path="M 0.83177 -0.00988 L 1.10746 -0.49321 " pathEditMode="relative" rAng="0" ptsTypes="AA">
                                      <p:cBhvr>
                                        <p:cTn id="60" dur="350" fill="hold"/>
                                        <p:tgtEl>
                                          <p:spTgt spid="22"/>
                                        </p:tgtEl>
                                        <p:attrNameLst>
                                          <p:attrName>ppt_x</p:attrName>
                                          <p:attrName>ppt_y</p:attrName>
                                        </p:attrNameLst>
                                      </p:cBhvr>
                                      <p:rCtr x="13785" y="-24167"/>
                                    </p:animMotion>
                                  </p:childTnLst>
                                </p:cTn>
                              </p:par>
                            </p:childTnLst>
                          </p:cTn>
                        </p:par>
                        <p:par>
                          <p:cTn id="61" fill="hold">
                            <p:stCondLst>
                              <p:cond delay="350"/>
                            </p:stCondLst>
                            <p:childTnLst>
                              <p:par>
                                <p:cTn id="62" presetID="1" presetClass="entr" presetSubtype="0" fill="hold" grpId="1" nodeType="afterEffect">
                                  <p:stCondLst>
                                    <p:cond delay="0"/>
                                  </p:stCondLst>
                                  <p:childTnLst>
                                    <p:set>
                                      <p:cBhvr>
                                        <p:cTn id="63" dur="1" fill="hold">
                                          <p:stCondLst>
                                            <p:cond delay="0"/>
                                          </p:stCondLst>
                                        </p:cTn>
                                        <p:tgtEl>
                                          <p:spTgt spid="10"/>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xit" presetSubtype="0" fill="hold" grpId="2" nodeType="clickEffect">
                                  <p:stCondLst>
                                    <p:cond delay="0"/>
                                  </p:stCondLst>
                                  <p:childTnLst>
                                    <p:set>
                                      <p:cBhvr>
                                        <p:cTn id="67" dur="1" fill="hold">
                                          <p:stCondLst>
                                            <p:cond delay="0"/>
                                          </p:stCondLst>
                                        </p:cTn>
                                        <p:tgtEl>
                                          <p:spTgt spid="10"/>
                                        </p:tgtEl>
                                        <p:attrNameLst>
                                          <p:attrName>style.visibility</p:attrName>
                                        </p:attrNameLst>
                                      </p:cBhvr>
                                      <p:to>
                                        <p:strVal val="hidden"/>
                                      </p:to>
                                    </p:set>
                                  </p:childTnLst>
                                </p:cTn>
                              </p:par>
                              <p:par>
                                <p:cTn id="68" presetID="42" presetClass="path" presetSubtype="0" fill="hold" nodeType="withEffect">
                                  <p:stCondLst>
                                    <p:cond delay="0"/>
                                  </p:stCondLst>
                                  <p:childTnLst>
                                    <p:animMotion origin="layout" path="M 8.33333E-7 3.45679E-6 L 0.83177 0.32562 " pathEditMode="relative" rAng="0" ptsTypes="AA">
                                      <p:cBhvr>
                                        <p:cTn id="69" dur="10" fill="hold"/>
                                        <p:tgtEl>
                                          <p:spTgt spid="26"/>
                                        </p:tgtEl>
                                        <p:attrNameLst>
                                          <p:attrName>ppt_x</p:attrName>
                                          <p:attrName>ppt_y</p:attrName>
                                        </p:attrNameLst>
                                      </p:cBhvr>
                                      <p:rCtr x="41406" y="16204"/>
                                    </p:animMotion>
                                  </p:childTnLst>
                                </p:cTn>
                              </p:par>
                              <p:par>
                                <p:cTn id="70" presetID="42" presetClass="path" presetSubtype="0" fill="hold" nodeType="withEffect">
                                  <p:stCondLst>
                                    <p:cond delay="0"/>
                                  </p:stCondLst>
                                  <p:childTnLst>
                                    <p:animMotion origin="layout" path="M 3.33333E-6 -2.71605E-6 L 0.8401 0.3 " pathEditMode="relative" rAng="0" ptsTypes="AA">
                                      <p:cBhvr>
                                        <p:cTn id="71" dur="10" fill="hold"/>
                                        <p:tgtEl>
                                          <p:spTgt spid="30"/>
                                        </p:tgtEl>
                                        <p:attrNameLst>
                                          <p:attrName>ppt_x</p:attrName>
                                          <p:attrName>ppt_y</p:attrName>
                                        </p:attrNameLst>
                                      </p:cBhvr>
                                      <p:rCtr x="41910" y="15031"/>
                                    </p:animMotion>
                                  </p:childTnLst>
                                </p:cTn>
                              </p:par>
                              <p:par>
                                <p:cTn id="72" presetID="1" presetClass="entr" presetSubtype="0" fill="hold" grpId="3" nodeType="withEffect">
                                  <p:stCondLst>
                                    <p:cond delay="0"/>
                                  </p:stCondLst>
                                  <p:childTnLst>
                                    <p:set>
                                      <p:cBhvr>
                                        <p:cTn id="73" dur="1" fill="hold">
                                          <p:stCondLst>
                                            <p:cond delay="0"/>
                                          </p:stCondLst>
                                        </p:cTn>
                                        <p:tgtEl>
                                          <p:spTgt spid="33"/>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childTnLst>
                                </p:cTn>
                              </p:par>
                              <p:par>
                                <p:cTn id="76" presetID="1" presetClass="entr" presetSubtype="0" fill="hold" grpId="4" nodeType="withEffect">
                                  <p:stCondLst>
                                    <p:cond delay="0"/>
                                  </p:stCondLst>
                                  <p:childTnLst>
                                    <p:set>
                                      <p:cBhvr>
                                        <p:cTn id="77" dur="1" fill="hold">
                                          <p:stCondLst>
                                            <p:cond delay="0"/>
                                          </p:stCondLst>
                                        </p:cTn>
                                        <p:tgtEl>
                                          <p:spTgt spid="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xit" presetSubtype="0" fill="hold" grpId="4" nodeType="clickEffect">
                                  <p:stCondLst>
                                    <p:cond delay="0"/>
                                  </p:stCondLst>
                                  <p:childTnLst>
                                    <p:set>
                                      <p:cBhvr>
                                        <p:cTn id="83" dur="1" fill="hold">
                                          <p:stCondLst>
                                            <p:cond delay="0"/>
                                          </p:stCondLst>
                                        </p:cTn>
                                        <p:tgtEl>
                                          <p:spTgt spid="33"/>
                                        </p:tgtEl>
                                        <p:attrNameLst>
                                          <p:attrName>style.visibility</p:attrName>
                                        </p:attrNameLst>
                                      </p:cBhvr>
                                      <p:to>
                                        <p:strVal val="hidden"/>
                                      </p:to>
                                    </p:set>
                                  </p:childTnLst>
                                </p:cTn>
                              </p:par>
                              <p:par>
                                <p:cTn id="84" presetID="1" presetClass="exit" presetSubtype="0" fill="hold" nodeType="withEffect">
                                  <p:stCondLst>
                                    <p:cond delay="0"/>
                                  </p:stCondLst>
                                  <p:childTnLst>
                                    <p:set>
                                      <p:cBhvr>
                                        <p:cTn id="85" dur="1" fill="hold">
                                          <p:stCondLst>
                                            <p:cond delay="0"/>
                                          </p:stCondLst>
                                        </p:cTn>
                                        <p:tgtEl>
                                          <p:spTgt spid="35"/>
                                        </p:tgtEl>
                                        <p:attrNameLst>
                                          <p:attrName>style.visibility</p:attrName>
                                        </p:attrNameLst>
                                      </p:cBhvr>
                                      <p:to>
                                        <p:strVal val="hidden"/>
                                      </p:to>
                                    </p:set>
                                  </p:childTnLst>
                                </p:cTn>
                              </p:par>
                              <p:par>
                                <p:cTn id="86" presetID="1" presetClass="exit" presetSubtype="0" fill="hold" grpId="5" nodeType="withEffect">
                                  <p:stCondLst>
                                    <p:cond delay="0"/>
                                  </p:stCondLst>
                                  <p:childTnLst>
                                    <p:set>
                                      <p:cBhvr>
                                        <p:cTn id="87" dur="1" fill="hold">
                                          <p:stCondLst>
                                            <p:cond delay="0"/>
                                          </p:stCondLst>
                                        </p:cTn>
                                        <p:tgtEl>
                                          <p:spTgt spid="3"/>
                                        </p:tgtEl>
                                        <p:attrNameLst>
                                          <p:attrName>style.visibility</p:attrName>
                                        </p:attrNameLst>
                                      </p:cBhvr>
                                      <p:to>
                                        <p:strVal val="hidden"/>
                                      </p:to>
                                    </p:set>
                                  </p:childTnLst>
                                </p:cTn>
                              </p:par>
                              <p:par>
                                <p:cTn id="88" presetID="1" presetClass="exit" presetSubtype="0" fill="hold" nodeType="withEffect">
                                  <p:stCondLst>
                                    <p:cond delay="0"/>
                                  </p:stCondLst>
                                  <p:childTnLst>
                                    <p:set>
                                      <p:cBhvr>
                                        <p:cTn id="89" dur="1" fill="hold">
                                          <p:stCondLst>
                                            <p:cond delay="0"/>
                                          </p:stCondLst>
                                        </p:cTn>
                                        <p:tgtEl>
                                          <p:spTgt spid="5"/>
                                        </p:tgtEl>
                                        <p:attrNameLst>
                                          <p:attrName>style.visibility</p:attrName>
                                        </p:attrNameLst>
                                      </p:cBhvr>
                                      <p:to>
                                        <p:strVal val="hidden"/>
                                      </p:to>
                                    </p:set>
                                  </p:childTnLst>
                                </p:cTn>
                              </p:par>
                              <p:par>
                                <p:cTn id="90" presetID="6" presetClass="emph" presetSubtype="0" fill="hold" nodeType="withEffect">
                                  <p:stCondLst>
                                    <p:cond delay="0"/>
                                  </p:stCondLst>
                                  <p:childTnLst>
                                    <p:animScale>
                                      <p:cBhvr>
                                        <p:cTn id="91" dur="350" fill="hold"/>
                                        <p:tgtEl>
                                          <p:spTgt spid="26"/>
                                        </p:tgtEl>
                                      </p:cBhvr>
                                      <p:by x="50000" y="50000"/>
                                    </p:animScale>
                                  </p:childTnLst>
                                </p:cTn>
                              </p:par>
                              <p:par>
                                <p:cTn id="92" presetID="42" presetClass="path" presetSubtype="0" fill="hold" nodeType="withEffect">
                                  <p:stCondLst>
                                    <p:cond delay="0"/>
                                  </p:stCondLst>
                                  <p:childTnLst>
                                    <p:animMotion origin="layout" path="M 0.83177 0.32561 L 1.10746 3.45679E-6 " pathEditMode="relative" rAng="0" ptsTypes="AA">
                                      <p:cBhvr>
                                        <p:cTn id="93" dur="350" fill="hold"/>
                                        <p:tgtEl>
                                          <p:spTgt spid="26"/>
                                        </p:tgtEl>
                                        <p:attrNameLst>
                                          <p:attrName>ppt_x</p:attrName>
                                          <p:attrName>ppt_y</p:attrName>
                                        </p:attrNameLst>
                                      </p:cBhvr>
                                      <p:rCtr x="13785" y="-16296"/>
                                    </p:animMotion>
                                  </p:childTnLst>
                                </p:cTn>
                              </p:par>
                              <p:par>
                                <p:cTn id="94" presetID="6" presetClass="emph" presetSubtype="0" fill="hold" nodeType="withEffect">
                                  <p:stCondLst>
                                    <p:cond delay="0"/>
                                  </p:stCondLst>
                                  <p:childTnLst>
                                    <p:animScale>
                                      <p:cBhvr>
                                        <p:cTn id="95" dur="350" fill="hold"/>
                                        <p:tgtEl>
                                          <p:spTgt spid="30"/>
                                        </p:tgtEl>
                                      </p:cBhvr>
                                      <p:by x="50000" y="50000"/>
                                    </p:animScale>
                                  </p:childTnLst>
                                </p:cTn>
                              </p:par>
                              <p:par>
                                <p:cTn id="96" presetID="42" presetClass="path" presetSubtype="0" fill="hold" nodeType="withEffect">
                                  <p:stCondLst>
                                    <p:cond delay="0"/>
                                  </p:stCondLst>
                                  <p:childTnLst>
                                    <p:animMotion origin="layout" path="M 0.8401 0.3 L 1.01649 -0.0145 " pathEditMode="relative" rAng="0" ptsTypes="AA">
                                      <p:cBhvr>
                                        <p:cTn id="97" dur="350" fill="hold"/>
                                        <p:tgtEl>
                                          <p:spTgt spid="30"/>
                                        </p:tgtEl>
                                        <p:attrNameLst>
                                          <p:attrName>ppt_x</p:attrName>
                                          <p:attrName>ppt_y</p:attrName>
                                        </p:attrNameLst>
                                      </p:cBhvr>
                                      <p:rCtr x="8819" y="-15741"/>
                                    </p:animMotion>
                                  </p:childTnLst>
                                </p:cTn>
                              </p:par>
                            </p:childTnLst>
                          </p:cTn>
                        </p:par>
                        <p:par>
                          <p:cTn id="98" fill="hold">
                            <p:stCondLst>
                              <p:cond delay="350"/>
                            </p:stCondLst>
                            <p:childTnLst>
                              <p:par>
                                <p:cTn id="99" presetID="1" presetClass="entr" presetSubtype="0" fill="hold" grpId="3" nodeType="afterEffect">
                                  <p:stCondLst>
                                    <p:cond delay="0"/>
                                  </p:stCondLst>
                                  <p:childTnLst>
                                    <p:set>
                                      <p:cBhvr>
                                        <p:cTn id="100" dur="1" fill="hold">
                                          <p:stCondLst>
                                            <p:cond delay="0"/>
                                          </p:stCondLst>
                                        </p:cTn>
                                        <p:tgtEl>
                                          <p:spTgt spid="1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42" presetClass="path" presetSubtype="0" fill="hold" nodeType="clickEffect">
                                  <p:stCondLst>
                                    <p:cond delay="0"/>
                                  </p:stCondLst>
                                  <p:childTnLst>
                                    <p:animMotion origin="layout" path="M 8.33333E-7 1.85185E-6 L 0.83177 0.63734 " pathEditMode="relative" rAng="0" ptsTypes="AA">
                                      <p:cBhvr>
                                        <p:cTn id="104" dur="10" fill="hold"/>
                                        <p:tgtEl>
                                          <p:spTgt spid="28"/>
                                        </p:tgtEl>
                                        <p:attrNameLst>
                                          <p:attrName>ppt_x</p:attrName>
                                          <p:attrName>ppt_y</p:attrName>
                                        </p:attrNameLst>
                                      </p:cBhvr>
                                      <p:rCtr x="41580" y="31852"/>
                                    </p:animMotion>
                                  </p:childTnLst>
                                </p:cTn>
                              </p:par>
                              <p:par>
                                <p:cTn id="105" presetID="42" presetClass="path" presetSubtype="0" fill="hold" nodeType="withEffect">
                                  <p:stCondLst>
                                    <p:cond delay="0"/>
                                  </p:stCondLst>
                                  <p:childTnLst>
                                    <p:animMotion origin="layout" path="M 3.33333E-6 1.23457E-6 L 0.84011 0.61729 " pathEditMode="relative" rAng="0" ptsTypes="AA">
                                      <p:cBhvr>
                                        <p:cTn id="106" dur="10" fill="hold"/>
                                        <p:tgtEl>
                                          <p:spTgt spid="32"/>
                                        </p:tgtEl>
                                        <p:attrNameLst>
                                          <p:attrName>ppt_x</p:attrName>
                                          <p:attrName>ppt_y</p:attrName>
                                        </p:attrNameLst>
                                      </p:cBhvr>
                                      <p:rCtr x="41563" y="30926"/>
                                    </p:animMotion>
                                  </p:childTnLst>
                                </p:cTn>
                              </p:par>
                              <p:par>
                                <p:cTn id="107" presetID="1" presetClass="entr" presetSubtype="0" fill="hold" grpId="5" nodeType="withEffect">
                                  <p:stCondLst>
                                    <p:cond delay="0"/>
                                  </p:stCondLst>
                                  <p:childTnLst>
                                    <p:set>
                                      <p:cBhvr>
                                        <p:cTn id="108" dur="1" fill="hold">
                                          <p:stCondLst>
                                            <p:cond delay="0"/>
                                          </p:stCondLst>
                                        </p:cTn>
                                        <p:tgtEl>
                                          <p:spTgt spid="33"/>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35"/>
                                        </p:tgtEl>
                                        <p:attrNameLst>
                                          <p:attrName>style.visibility</p:attrName>
                                        </p:attrNameLst>
                                      </p:cBhvr>
                                      <p:to>
                                        <p:strVal val="visible"/>
                                      </p:to>
                                    </p:set>
                                  </p:childTnLst>
                                </p:cTn>
                              </p:par>
                              <p:par>
                                <p:cTn id="111" presetID="1" presetClass="entr" presetSubtype="0" fill="hold" grpId="6" nodeType="withEffect">
                                  <p:stCondLst>
                                    <p:cond delay="0"/>
                                  </p:stCondLst>
                                  <p:childTnLst>
                                    <p:set>
                                      <p:cBhvr>
                                        <p:cTn id="112" dur="1" fill="hold">
                                          <p:stCondLst>
                                            <p:cond delay="0"/>
                                          </p:stCondLst>
                                        </p:cTn>
                                        <p:tgtEl>
                                          <p:spTgt spid="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
                                        </p:tgtEl>
                                        <p:attrNameLst>
                                          <p:attrName>style.visibility</p:attrName>
                                        </p:attrNameLst>
                                      </p:cBhvr>
                                      <p:to>
                                        <p:strVal val="visible"/>
                                      </p:to>
                                    </p:set>
                                  </p:childTnLst>
                                </p:cTn>
                              </p:par>
                              <p:par>
                                <p:cTn id="115" presetID="1" presetClass="exit" presetSubtype="0" fill="hold" grpId="4" nodeType="withEffect">
                                  <p:stCondLst>
                                    <p:cond delay="0"/>
                                  </p:stCondLst>
                                  <p:childTnLst>
                                    <p:set>
                                      <p:cBhvr>
                                        <p:cTn id="116" dur="1" fill="hold">
                                          <p:stCondLst>
                                            <p:cond delay="0"/>
                                          </p:stCondLst>
                                        </p:cTn>
                                        <p:tgtEl>
                                          <p:spTgt spid="1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42" presetClass="path" presetSubtype="0" fill="hold" nodeType="clickEffect">
                                  <p:stCondLst>
                                    <p:cond delay="0"/>
                                  </p:stCondLst>
                                  <p:childTnLst>
                                    <p:animMotion origin="layout" path="M 0.83177 0.63734 L 1.11024 0.58426 " pathEditMode="relative" rAng="0" ptsTypes="AA">
                                      <p:cBhvr>
                                        <p:cTn id="120" dur="350" fill="hold"/>
                                        <p:tgtEl>
                                          <p:spTgt spid="28"/>
                                        </p:tgtEl>
                                        <p:attrNameLst>
                                          <p:attrName>ppt_x</p:attrName>
                                          <p:attrName>ppt_y</p:attrName>
                                        </p:attrNameLst>
                                      </p:cBhvr>
                                      <p:rCtr x="13924" y="-2654"/>
                                    </p:animMotion>
                                  </p:childTnLst>
                                </p:cTn>
                              </p:par>
                              <p:par>
                                <p:cTn id="121" presetID="6" presetClass="emph" presetSubtype="0" fill="hold" nodeType="withEffect">
                                  <p:stCondLst>
                                    <p:cond delay="0"/>
                                  </p:stCondLst>
                                  <p:childTnLst>
                                    <p:animScale>
                                      <p:cBhvr>
                                        <p:cTn id="122" dur="350" fill="hold"/>
                                        <p:tgtEl>
                                          <p:spTgt spid="28"/>
                                        </p:tgtEl>
                                      </p:cBhvr>
                                      <p:by x="50000" y="50000"/>
                                    </p:animScale>
                                  </p:childTnLst>
                                </p:cTn>
                              </p:par>
                              <p:par>
                                <p:cTn id="123" presetID="42" presetClass="path" presetSubtype="0" fill="hold" nodeType="withEffect">
                                  <p:stCondLst>
                                    <p:cond delay="0"/>
                                  </p:stCondLst>
                                  <p:childTnLst>
                                    <p:animMotion origin="layout" path="M 0.8401 0.61728 L 1.01666 0.575 " pathEditMode="relative" rAng="0" ptsTypes="AA">
                                      <p:cBhvr>
                                        <p:cTn id="124" dur="350" fill="hold"/>
                                        <p:tgtEl>
                                          <p:spTgt spid="32"/>
                                        </p:tgtEl>
                                        <p:attrNameLst>
                                          <p:attrName>ppt_x</p:attrName>
                                          <p:attrName>ppt_y</p:attrName>
                                        </p:attrNameLst>
                                      </p:cBhvr>
                                      <p:rCtr x="8819" y="-2130"/>
                                    </p:animMotion>
                                  </p:childTnLst>
                                </p:cTn>
                              </p:par>
                              <p:par>
                                <p:cTn id="125" presetID="6" presetClass="emph" presetSubtype="0" fill="hold" nodeType="withEffect">
                                  <p:stCondLst>
                                    <p:cond delay="0"/>
                                  </p:stCondLst>
                                  <p:childTnLst>
                                    <p:animScale>
                                      <p:cBhvr>
                                        <p:cTn id="126" dur="350" fill="hold"/>
                                        <p:tgtEl>
                                          <p:spTgt spid="32"/>
                                        </p:tgtEl>
                                      </p:cBhvr>
                                      <p:by x="50000" y="50000"/>
                                    </p:animScale>
                                  </p:childTnLst>
                                </p:cTn>
                              </p:par>
                              <p:par>
                                <p:cTn id="127" presetID="1" presetClass="exit" presetSubtype="0" fill="hold" grpId="6" nodeType="withEffect">
                                  <p:stCondLst>
                                    <p:cond delay="0"/>
                                  </p:stCondLst>
                                  <p:childTnLst>
                                    <p:set>
                                      <p:cBhvr>
                                        <p:cTn id="128" dur="1" fill="hold">
                                          <p:stCondLst>
                                            <p:cond delay="0"/>
                                          </p:stCondLst>
                                        </p:cTn>
                                        <p:tgtEl>
                                          <p:spTgt spid="33"/>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35"/>
                                        </p:tgtEl>
                                        <p:attrNameLst>
                                          <p:attrName>style.visibility</p:attrName>
                                        </p:attrNameLst>
                                      </p:cBhvr>
                                      <p:to>
                                        <p:strVal val="hidden"/>
                                      </p:to>
                                    </p:set>
                                  </p:childTnLst>
                                </p:cTn>
                              </p:par>
                              <p:par>
                                <p:cTn id="131" presetID="1" presetClass="exit" presetSubtype="0" fill="hold" grpId="7" nodeType="withEffect">
                                  <p:stCondLst>
                                    <p:cond delay="0"/>
                                  </p:stCondLst>
                                  <p:childTnLst>
                                    <p:set>
                                      <p:cBhvr>
                                        <p:cTn id="132" dur="1" fill="hold">
                                          <p:stCondLst>
                                            <p:cond delay="0"/>
                                          </p:stCondLst>
                                        </p:cTn>
                                        <p:tgtEl>
                                          <p:spTgt spid="3"/>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5"/>
                                        </p:tgtEl>
                                        <p:attrNameLst>
                                          <p:attrName>style.visibility</p:attrName>
                                        </p:attrNameLst>
                                      </p:cBhvr>
                                      <p:to>
                                        <p:strVal val="hidden"/>
                                      </p:to>
                                    </p:set>
                                  </p:childTnLst>
                                </p:cTn>
                              </p:par>
                            </p:childTnLst>
                          </p:cTn>
                        </p:par>
                        <p:par>
                          <p:cTn id="135" fill="hold">
                            <p:stCondLst>
                              <p:cond delay="350"/>
                            </p:stCondLst>
                            <p:childTnLst>
                              <p:par>
                                <p:cTn id="136" presetID="1" presetClass="entr" presetSubtype="0" fill="hold" grpId="5" nodeType="afterEffect">
                                  <p:stCondLst>
                                    <p:cond delay="0"/>
                                  </p:stCondLst>
                                  <p:childTnLst>
                                    <p:set>
                                      <p:cBhvr>
                                        <p:cTn id="137" dur="1" fill="hold">
                                          <p:stCondLst>
                                            <p:cond delay="0"/>
                                          </p:stCondLst>
                                        </p:cTn>
                                        <p:tgtEl>
                                          <p:spTgt spid="10"/>
                                        </p:tgtEl>
                                        <p:attrNameLst>
                                          <p:attrName>style.visibility</p:attrName>
                                        </p:attrNameLst>
                                      </p:cBhvr>
                                      <p:to>
                                        <p:strVal val="visible"/>
                                      </p:to>
                                    </p:set>
                                  </p:childTnLst>
                                </p:cTn>
                              </p:par>
                              <p:par>
                                <p:cTn id="138" presetID="1" presetClass="entr" presetSubtype="0" fill="hold" grpId="1" nodeType="withEffect">
                                  <p:stCondLst>
                                    <p:cond delay="0"/>
                                  </p:stCondLst>
                                  <p:childTnLst>
                                    <p:set>
                                      <p:cBhvr>
                                        <p:cTn id="139" dur="1" fill="hold">
                                          <p:stCondLst>
                                            <p:cond delay="0"/>
                                          </p:stCondLst>
                                        </p:cTn>
                                        <p:tgtEl>
                                          <p:spTgt spid="11"/>
                                        </p:tgtEl>
                                        <p:attrNameLst>
                                          <p:attrName>style.visibility</p:attrName>
                                        </p:attrNameLst>
                                      </p:cBhvr>
                                      <p:to>
                                        <p:strVal val="visible"/>
                                      </p:to>
                                    </p:set>
                                  </p:childTnLst>
                                </p:cTn>
                              </p:par>
                            </p:childTnLst>
                          </p:cTn>
                        </p:par>
                      </p:childTnLst>
                    </p:cTn>
                  </p:par>
                  <p:par>
                    <p:cTn id="140" fill="hold">
                      <p:stCondLst>
                        <p:cond delay="indefinite"/>
                      </p:stCondLst>
                      <p:childTnLst>
                        <p:par>
                          <p:cTn id="141" fill="hold">
                            <p:stCondLst>
                              <p:cond delay="0"/>
                            </p:stCondLst>
                            <p:childTnLst>
                              <p:par>
                                <p:cTn id="142" presetID="1" presetClass="exit" presetSubtype="0" fill="hold" grpId="6" nodeType="clickEffect">
                                  <p:stCondLst>
                                    <p:cond delay="0"/>
                                  </p:stCondLst>
                                  <p:childTnLst>
                                    <p:set>
                                      <p:cBhvr>
                                        <p:cTn id="143" dur="1" fill="hold">
                                          <p:stCondLst>
                                            <p:cond delay="0"/>
                                          </p:stCondLst>
                                        </p:cTn>
                                        <p:tgtEl>
                                          <p:spTgt spid="10"/>
                                        </p:tgtEl>
                                        <p:attrNameLst>
                                          <p:attrName>style.visibility</p:attrName>
                                        </p:attrNameLst>
                                      </p:cBhvr>
                                      <p:to>
                                        <p:strVal val="hidden"/>
                                      </p:to>
                                    </p:set>
                                  </p:childTnLst>
                                </p:cTn>
                              </p:par>
                              <p:par>
                                <p:cTn id="144" presetID="1" presetClass="entr" presetSubtype="0" fill="hold" grpId="1" nodeType="withEffect">
                                  <p:stCondLst>
                                    <p:cond delay="0"/>
                                  </p:stCondLst>
                                  <p:childTnLst>
                                    <p:set>
                                      <p:cBhvr>
                                        <p:cTn id="145" dur="1" fill="hold">
                                          <p:stCondLst>
                                            <p:cond delay="0"/>
                                          </p:stCondLst>
                                        </p:cTn>
                                        <p:tgtEl>
                                          <p:spTgt spid="19"/>
                                        </p:tgtEl>
                                        <p:attrNameLst>
                                          <p:attrName>style.visibility</p:attrName>
                                        </p:attrNameLst>
                                      </p:cBhvr>
                                      <p:to>
                                        <p:strVal val="visible"/>
                                      </p:to>
                                    </p:set>
                                  </p:childTnLst>
                                </p:cTn>
                              </p:par>
                              <p:par>
                                <p:cTn id="146" presetID="1" presetClass="entr" presetSubtype="0" fill="hold" grpId="1" nodeType="withEffect">
                                  <p:stCondLst>
                                    <p:cond delay="0"/>
                                  </p:stCondLst>
                                  <p:childTnLst>
                                    <p:set>
                                      <p:cBhvr>
                                        <p:cTn id="147" dur="1" fill="hold">
                                          <p:stCondLst>
                                            <p:cond delay="0"/>
                                          </p:stCondLst>
                                        </p:cTn>
                                        <p:tgtEl>
                                          <p:spTgt spid="18"/>
                                        </p:tgtEl>
                                        <p:attrNameLst>
                                          <p:attrName>style.visibility</p:attrName>
                                        </p:attrNameLst>
                                      </p:cBhvr>
                                      <p:to>
                                        <p:strVal val="visible"/>
                                      </p:to>
                                    </p:set>
                                  </p:childTnLst>
                                </p:cTn>
                              </p:par>
                            </p:childTnLst>
                          </p:cTn>
                        </p:par>
                      </p:childTnLst>
                    </p:cTn>
                  </p:par>
                  <p:par>
                    <p:cTn id="148" fill="hold">
                      <p:stCondLst>
                        <p:cond delay="indefinite"/>
                      </p:stCondLst>
                      <p:childTnLst>
                        <p:par>
                          <p:cTn id="149" fill="hold">
                            <p:stCondLst>
                              <p:cond delay="0"/>
                            </p:stCondLst>
                            <p:childTnLst>
                              <p:par>
                                <p:cTn id="150" presetID="42" presetClass="path" presetSubtype="0" decel="50000" fill="hold" grpId="0" nodeType="clickEffect">
                                  <p:stCondLst>
                                    <p:cond delay="0"/>
                                  </p:stCondLst>
                                  <p:childTnLst>
                                    <p:animMotion origin="layout" path="M 8.33333E-7 0.01234 L 8.33333E-7 -0.32223 " pathEditMode="relative" rAng="0" ptsTypes="AA">
                                      <p:cBhvr>
                                        <p:cTn id="151" dur="500" fill="hold"/>
                                        <p:tgtEl>
                                          <p:spTgt spid="20"/>
                                        </p:tgtEl>
                                        <p:attrNameLst>
                                          <p:attrName>ppt_x</p:attrName>
                                          <p:attrName>ppt_y</p:attrName>
                                        </p:attrNameLst>
                                      </p:cBhvr>
                                      <p:rCtr x="0" y="-16728"/>
                                    </p:animMotion>
                                  </p:childTnLst>
                                </p:cTn>
                              </p:par>
                            </p:childTnLst>
                          </p:cTn>
                        </p:par>
                      </p:childTnLst>
                    </p:cTn>
                  </p:par>
                  <p:par>
                    <p:cTn id="152" fill="hold">
                      <p:stCondLst>
                        <p:cond delay="indefinite"/>
                      </p:stCondLst>
                      <p:childTnLst>
                        <p:par>
                          <p:cTn id="153" fill="hold">
                            <p:stCondLst>
                              <p:cond delay="0"/>
                            </p:stCondLst>
                            <p:childTnLst>
                              <p:par>
                                <p:cTn id="154" presetID="0" presetClass="path" presetSubtype="0" fill="hold" nodeType="clickEffect">
                                  <p:stCondLst>
                                    <p:cond delay="0"/>
                                  </p:stCondLst>
                                  <p:childTnLst>
                                    <p:animMotion origin="layout" path="M -1.11111E-6 -4.07407E-6 L 0.0007 -0.04876 L 0.00156 -0.00123 L 0.00226 -0.04876 L 0.0033 -0.00092 L 0.00382 -0.04876 L 0.00504 -0.00092 " pathEditMode="relative" rAng="0" ptsTypes="AAAAAAA">
                                      <p:cBhvr>
                                        <p:cTn id="155" dur="500" fill="hold"/>
                                        <p:tgtEl>
                                          <p:spTgt spid="17"/>
                                        </p:tgtEl>
                                        <p:attrNameLst>
                                          <p:attrName>ppt_x</p:attrName>
                                          <p:attrName>ppt_y</p:attrName>
                                        </p:attrNameLst>
                                      </p:cBhvr>
                                      <p:rCtr x="243" y="-2438"/>
                                    </p:animMotion>
                                  </p:childTnLst>
                                </p:cTn>
                              </p:par>
                            </p:childTnLst>
                          </p:cTn>
                        </p:par>
                        <p:par>
                          <p:cTn id="156" fill="hold">
                            <p:stCondLst>
                              <p:cond delay="500"/>
                            </p:stCondLst>
                            <p:childTnLst>
                              <p:par>
                                <p:cTn id="157" presetID="42" presetClass="path" presetSubtype="0" accel="50000" decel="50000" fill="hold" nodeType="afterEffect">
                                  <p:stCondLst>
                                    <p:cond delay="0"/>
                                  </p:stCondLst>
                                  <p:childTnLst>
                                    <p:animMotion origin="layout" path="M 0.00504 -0.00061 L 2.5E-6 1.85185E-6 " pathEditMode="relative" rAng="0" ptsTypes="AA">
                                      <p:cBhvr>
                                        <p:cTn id="158" dur="30" fill="hold"/>
                                        <p:tgtEl>
                                          <p:spTgt spid="17"/>
                                        </p:tgtEl>
                                        <p:attrNameLst>
                                          <p:attrName>ppt_x</p:attrName>
                                          <p:attrName>ppt_y</p:attrName>
                                        </p:attrNameLst>
                                      </p:cBhvr>
                                      <p:rCtr x="-260" y="-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33" grpId="0"/>
      <p:bldP spid="33" grpId="1"/>
      <p:bldP spid="33" grpId="2"/>
      <p:bldP spid="33" grpId="3"/>
      <p:bldP spid="33" grpId="4"/>
      <p:bldP spid="33" grpId="5"/>
      <p:bldP spid="33" grpId="6"/>
      <p:bldP spid="3" grpId="0"/>
      <p:bldP spid="3" grpId="1"/>
      <p:bldP spid="3" grpId="2"/>
      <p:bldP spid="3" grpId="3"/>
      <p:bldP spid="3" grpId="4"/>
      <p:bldP spid="3" grpId="5"/>
      <p:bldP spid="3" grpId="6"/>
      <p:bldP spid="3" grpId="7"/>
      <p:bldP spid="10" grpId="0"/>
      <p:bldP spid="10" grpId="1"/>
      <p:bldP spid="10" grpId="2"/>
      <p:bldP spid="10" grpId="3"/>
      <p:bldP spid="10" grpId="4"/>
      <p:bldP spid="10" grpId="5"/>
      <p:bldP spid="10" grpId="6"/>
      <p:bldP spid="11" grpId="0"/>
      <p:bldP spid="11" grpId="1"/>
      <p:bldP spid="19" grpId="0"/>
      <p:bldP spid="19" grpId="1"/>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70F4-744D-5A70-14B3-1CBC5251C9E3}"/>
              </a:ext>
            </a:extLst>
          </p:cNvPr>
          <p:cNvSpPr>
            <a:spLocks noGrp="1"/>
          </p:cNvSpPr>
          <p:nvPr>
            <p:ph type="title"/>
          </p:nvPr>
        </p:nvSpPr>
        <p:spPr/>
        <p:txBody>
          <a:bodyPr/>
          <a:lstStyle/>
          <a:p>
            <a:r>
              <a:rPr lang="en-US" dirty="0"/>
              <a:t>Recovering </a:t>
            </a:r>
            <a:r>
              <a:rPr lang="en-US"/>
              <a:t>Complex Fields</a:t>
            </a:r>
            <a:endParaRPr lang="en-US" dirty="0"/>
          </a:p>
        </p:txBody>
      </p:sp>
      <p:sp>
        <p:nvSpPr>
          <p:cNvPr id="4" name="Slide Number Placeholder 3">
            <a:extLst>
              <a:ext uri="{FF2B5EF4-FFF2-40B4-BE49-F238E27FC236}">
                <a16:creationId xmlns:a16="http://schemas.microsoft.com/office/drawing/2014/main" id="{1C4F1C3B-4478-7193-15C0-B403745B15C3}"/>
              </a:ext>
            </a:extLst>
          </p:cNvPr>
          <p:cNvSpPr>
            <a:spLocks noGrp="1"/>
          </p:cNvSpPr>
          <p:nvPr>
            <p:ph type="sldNum" sz="quarter" idx="12"/>
          </p:nvPr>
        </p:nvSpPr>
        <p:spPr/>
        <p:txBody>
          <a:bodyPr/>
          <a:lstStyle/>
          <a:p>
            <a:fld id="{106E12CD-FCB1-464E-A775-0B83FDDACE03}" type="slidenum">
              <a:rPr lang="en-US" smtClean="0"/>
              <a:pPr/>
              <a:t>12</a:t>
            </a:fld>
            <a:endParaRPr lang="en-US"/>
          </a:p>
        </p:txBody>
      </p:sp>
      <p:pic>
        <p:nvPicPr>
          <p:cNvPr id="11" name="Graphic 10">
            <a:extLst>
              <a:ext uri="{FF2B5EF4-FFF2-40B4-BE49-F238E27FC236}">
                <a16:creationId xmlns:a16="http://schemas.microsoft.com/office/drawing/2014/main" id="{33743E8B-9B0B-663E-3230-664E8CA28D7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12843" y="877285"/>
            <a:ext cx="5029200" cy="2581275"/>
          </a:xfrm>
          <a:prstGeom prst="rect">
            <a:avLst/>
          </a:prstGeom>
        </p:spPr>
      </p:pic>
      <p:pic>
        <p:nvPicPr>
          <p:cNvPr id="16" name="Graphic 15">
            <a:extLst>
              <a:ext uri="{FF2B5EF4-FFF2-40B4-BE49-F238E27FC236}">
                <a16:creationId xmlns:a16="http://schemas.microsoft.com/office/drawing/2014/main" id="{5BFDB270-D9EF-BA6A-6BBE-68271408D9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97982" y="1923749"/>
            <a:ext cx="1819275" cy="1057275"/>
          </a:xfrm>
          <a:prstGeom prst="rect">
            <a:avLst/>
          </a:prstGeom>
        </p:spPr>
      </p:pic>
      <p:sp>
        <p:nvSpPr>
          <p:cNvPr id="20" name="TextBox 19">
            <a:extLst>
              <a:ext uri="{FF2B5EF4-FFF2-40B4-BE49-F238E27FC236}">
                <a16:creationId xmlns:a16="http://schemas.microsoft.com/office/drawing/2014/main" id="{23A30C9A-9E8C-4346-9676-06FB6F2094B4}"/>
              </a:ext>
            </a:extLst>
          </p:cNvPr>
          <p:cNvSpPr txBox="1"/>
          <p:nvPr/>
        </p:nvSpPr>
        <p:spPr>
          <a:xfrm>
            <a:off x="80536" y="564670"/>
            <a:ext cx="4834364" cy="1200329"/>
          </a:xfrm>
          <a:prstGeom prst="rect">
            <a:avLst/>
          </a:prstGeom>
          <a:noFill/>
        </p:spPr>
        <p:txBody>
          <a:bodyPr wrap="square" rtlCol="0">
            <a:spAutoFit/>
          </a:bodyPr>
          <a:lstStyle/>
          <a:p>
            <a:r>
              <a:rPr lang="en-US" sz="2400" b="1" u="sng" dirty="0"/>
              <a:t>Objective</a:t>
            </a:r>
          </a:p>
          <a:p>
            <a:r>
              <a:rPr lang="en-US" sz="2400" dirty="0"/>
              <a:t>  Recover field (phase + amplitude) at</a:t>
            </a:r>
          </a:p>
          <a:p>
            <a:r>
              <a:rPr lang="en-US" sz="2400" b="1" dirty="0"/>
              <a:t>  </a:t>
            </a:r>
            <a:r>
              <a:rPr lang="en-US" sz="2400" dirty="0"/>
              <a:t>the image sensor</a:t>
            </a:r>
            <a:endParaRPr lang="en-US" sz="2400" b="1" dirty="0"/>
          </a:p>
        </p:txBody>
      </p:sp>
      <p:sp>
        <p:nvSpPr>
          <p:cNvPr id="23" name="TextBox 22">
            <a:extLst>
              <a:ext uri="{FF2B5EF4-FFF2-40B4-BE49-F238E27FC236}">
                <a16:creationId xmlns:a16="http://schemas.microsoft.com/office/drawing/2014/main" id="{EC473CBA-99B5-44EB-E8EE-F119123380D8}"/>
              </a:ext>
            </a:extLst>
          </p:cNvPr>
          <p:cNvSpPr txBox="1"/>
          <p:nvPr/>
        </p:nvSpPr>
        <p:spPr>
          <a:xfrm>
            <a:off x="80536" y="2438400"/>
            <a:ext cx="2975045" cy="830997"/>
          </a:xfrm>
          <a:prstGeom prst="rect">
            <a:avLst/>
          </a:prstGeom>
          <a:noFill/>
        </p:spPr>
        <p:txBody>
          <a:bodyPr wrap="none" rtlCol="0">
            <a:spAutoFit/>
          </a:bodyPr>
          <a:lstStyle/>
          <a:p>
            <a:r>
              <a:rPr lang="en-US" sz="2400" dirty="0"/>
              <a:t>Can do phase retrieval</a:t>
            </a:r>
          </a:p>
          <a:p>
            <a:r>
              <a:rPr lang="en-US" sz="2400" dirty="0"/>
              <a:t>to accomplish this</a:t>
            </a:r>
          </a:p>
        </p:txBody>
      </p:sp>
      <p:cxnSp>
        <p:nvCxnSpPr>
          <p:cNvPr id="25" name="Straight Arrow Connector 24">
            <a:extLst>
              <a:ext uri="{FF2B5EF4-FFF2-40B4-BE49-F238E27FC236}">
                <a16:creationId xmlns:a16="http://schemas.microsoft.com/office/drawing/2014/main" id="{5A7337C1-AB43-8A43-9AF6-B5ED9D605BBD}"/>
              </a:ext>
            </a:extLst>
          </p:cNvPr>
          <p:cNvCxnSpPr>
            <a:cxnSpLocks/>
          </p:cNvCxnSpPr>
          <p:nvPr/>
        </p:nvCxnSpPr>
        <p:spPr>
          <a:xfrm>
            <a:off x="1174750" y="1729740"/>
            <a:ext cx="0" cy="76200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72B13257-469F-2EF4-32C0-E1C8C7FC9671}"/>
              </a:ext>
            </a:extLst>
          </p:cNvPr>
          <p:cNvCxnSpPr>
            <a:cxnSpLocks/>
          </p:cNvCxnSpPr>
          <p:nvPr/>
        </p:nvCxnSpPr>
        <p:spPr>
          <a:xfrm>
            <a:off x="1174750" y="3238917"/>
            <a:ext cx="0" cy="762000"/>
          </a:xfrm>
          <a:prstGeom prst="straightConnector1">
            <a:avLst/>
          </a:prstGeom>
          <a:ln w="5715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a:extLst>
              <a:ext uri="{FF2B5EF4-FFF2-40B4-BE49-F238E27FC236}">
                <a16:creationId xmlns:a16="http://schemas.microsoft.com/office/drawing/2014/main" id="{BEF630F1-7817-6A54-343A-23137279EAC9}"/>
              </a:ext>
            </a:extLst>
          </p:cNvPr>
          <p:cNvSpPr txBox="1"/>
          <p:nvPr/>
        </p:nvSpPr>
        <p:spPr>
          <a:xfrm>
            <a:off x="80536" y="3912735"/>
            <a:ext cx="3818609" cy="830997"/>
          </a:xfrm>
          <a:prstGeom prst="rect">
            <a:avLst/>
          </a:prstGeom>
          <a:noFill/>
        </p:spPr>
        <p:txBody>
          <a:bodyPr wrap="none" rtlCol="0">
            <a:spAutoFit/>
          </a:bodyPr>
          <a:lstStyle/>
          <a:p>
            <a:r>
              <a:rPr lang="en-US" sz="2400" dirty="0"/>
              <a:t>Can focus on SLM and sensor</a:t>
            </a:r>
          </a:p>
          <a:p>
            <a:r>
              <a:rPr lang="en-US" sz="2400" dirty="0"/>
              <a:t>while disregarding the rest</a:t>
            </a:r>
          </a:p>
        </p:txBody>
      </p:sp>
      <p:pic>
        <p:nvPicPr>
          <p:cNvPr id="43" name="Picture 42">
            <a:extLst>
              <a:ext uri="{FF2B5EF4-FFF2-40B4-BE49-F238E27FC236}">
                <a16:creationId xmlns:a16="http://schemas.microsoft.com/office/drawing/2014/main" id="{555513CE-352B-C704-BEA6-63507003C631}"/>
              </a:ext>
            </a:extLst>
          </p:cNvPr>
          <p:cNvPicPr>
            <a:picLocks noChangeAspect="1"/>
          </p:cNvPicPr>
          <p:nvPr/>
        </p:nvPicPr>
        <p:blipFill>
          <a:blip r:embed="rId6"/>
          <a:stretch>
            <a:fillRect/>
          </a:stretch>
        </p:blipFill>
        <p:spPr>
          <a:xfrm>
            <a:off x="190658" y="743120"/>
            <a:ext cx="2708999" cy="1434176"/>
          </a:xfrm>
          <a:prstGeom prst="rect">
            <a:avLst/>
          </a:prstGeom>
        </p:spPr>
      </p:pic>
      <p:grpSp>
        <p:nvGrpSpPr>
          <p:cNvPr id="52" name="Group 51">
            <a:extLst>
              <a:ext uri="{FF2B5EF4-FFF2-40B4-BE49-F238E27FC236}">
                <a16:creationId xmlns:a16="http://schemas.microsoft.com/office/drawing/2014/main" id="{54A1C1F4-B219-9004-C799-7BC9CAB6B310}"/>
              </a:ext>
            </a:extLst>
          </p:cNvPr>
          <p:cNvGrpSpPr/>
          <p:nvPr/>
        </p:nvGrpSpPr>
        <p:grpSpPr>
          <a:xfrm>
            <a:off x="-3825240" y="2316251"/>
            <a:ext cx="3723415" cy="2377440"/>
            <a:chOff x="-3962400" y="1729740"/>
            <a:chExt cx="3723415" cy="2377440"/>
          </a:xfrm>
        </p:grpSpPr>
        <p:pic>
          <p:nvPicPr>
            <p:cNvPr id="31" name="Picture 30">
              <a:extLst>
                <a:ext uri="{FF2B5EF4-FFF2-40B4-BE49-F238E27FC236}">
                  <a16:creationId xmlns:a16="http://schemas.microsoft.com/office/drawing/2014/main" id="{A86F8FB9-CA57-7187-293C-A1A6CE2A232D}"/>
                </a:ext>
              </a:extLst>
            </p:cNvPr>
            <p:cNvPicPr>
              <a:picLocks noChangeAspect="1"/>
            </p:cNvPicPr>
            <p:nvPr/>
          </p:nvPicPr>
          <p:blipFill>
            <a:blip r:embed="rId7"/>
            <a:stretch>
              <a:fillRect/>
            </a:stretch>
          </p:blipFill>
          <p:spPr>
            <a:xfrm>
              <a:off x="-2997318" y="3382455"/>
              <a:ext cx="787727" cy="644886"/>
            </a:xfrm>
            <a:prstGeom prst="rect">
              <a:avLst/>
            </a:prstGeom>
          </p:spPr>
        </p:pic>
        <p:pic>
          <p:nvPicPr>
            <p:cNvPr id="32" name="Picture 31">
              <a:extLst>
                <a:ext uri="{FF2B5EF4-FFF2-40B4-BE49-F238E27FC236}">
                  <a16:creationId xmlns:a16="http://schemas.microsoft.com/office/drawing/2014/main" id="{8A6142E2-CCBF-1A89-DB89-76F85070516E}"/>
                </a:ext>
              </a:extLst>
            </p:cNvPr>
            <p:cNvPicPr>
              <a:picLocks noChangeAspect="1"/>
            </p:cNvPicPr>
            <p:nvPr/>
          </p:nvPicPr>
          <p:blipFill>
            <a:blip r:embed="rId8"/>
            <a:stretch>
              <a:fillRect/>
            </a:stretch>
          </p:blipFill>
          <p:spPr>
            <a:xfrm>
              <a:off x="-2997318" y="2491736"/>
              <a:ext cx="787727" cy="643171"/>
            </a:xfrm>
            <a:prstGeom prst="rect">
              <a:avLst/>
            </a:prstGeom>
          </p:spPr>
        </p:pic>
        <p:pic>
          <p:nvPicPr>
            <p:cNvPr id="33" name="Picture 32">
              <a:extLst>
                <a:ext uri="{FF2B5EF4-FFF2-40B4-BE49-F238E27FC236}">
                  <a16:creationId xmlns:a16="http://schemas.microsoft.com/office/drawing/2014/main" id="{A491CD94-7DA8-4EB6-7713-91DEBAE0A4B7}"/>
                </a:ext>
              </a:extLst>
            </p:cNvPr>
            <p:cNvPicPr>
              <a:picLocks noChangeAspect="1"/>
            </p:cNvPicPr>
            <p:nvPr/>
          </p:nvPicPr>
          <p:blipFill>
            <a:blip r:embed="rId9"/>
            <a:stretch>
              <a:fillRect/>
            </a:stretch>
          </p:blipFill>
          <p:spPr>
            <a:xfrm>
              <a:off x="-2997318" y="1788571"/>
              <a:ext cx="787727" cy="643171"/>
            </a:xfrm>
            <a:prstGeom prst="rect">
              <a:avLst/>
            </a:prstGeom>
          </p:spPr>
        </p:pic>
        <p:pic>
          <p:nvPicPr>
            <p:cNvPr id="34" name="Picture 33">
              <a:extLst>
                <a:ext uri="{FF2B5EF4-FFF2-40B4-BE49-F238E27FC236}">
                  <a16:creationId xmlns:a16="http://schemas.microsoft.com/office/drawing/2014/main" id="{EFD44B74-AC60-576E-65BD-1786E983627F}"/>
                </a:ext>
              </a:extLst>
            </p:cNvPr>
            <p:cNvPicPr>
              <a:picLocks noChangeAspect="1"/>
            </p:cNvPicPr>
            <p:nvPr/>
          </p:nvPicPr>
          <p:blipFill>
            <a:blip r:embed="rId10"/>
            <a:stretch>
              <a:fillRect/>
            </a:stretch>
          </p:blipFill>
          <p:spPr>
            <a:xfrm>
              <a:off x="-3852825" y="3447574"/>
              <a:ext cx="787727" cy="514649"/>
            </a:xfrm>
            <a:prstGeom prst="rect">
              <a:avLst/>
            </a:prstGeom>
          </p:spPr>
        </p:pic>
        <p:pic>
          <p:nvPicPr>
            <p:cNvPr id="35" name="Picture 34">
              <a:extLst>
                <a:ext uri="{FF2B5EF4-FFF2-40B4-BE49-F238E27FC236}">
                  <a16:creationId xmlns:a16="http://schemas.microsoft.com/office/drawing/2014/main" id="{D5B673EE-8B86-5B0F-7E49-7AFFA7C55CA4}"/>
                </a:ext>
              </a:extLst>
            </p:cNvPr>
            <p:cNvPicPr>
              <a:picLocks noChangeAspect="1"/>
            </p:cNvPicPr>
            <p:nvPr/>
          </p:nvPicPr>
          <p:blipFill>
            <a:blip r:embed="rId11"/>
            <a:stretch>
              <a:fillRect/>
            </a:stretch>
          </p:blipFill>
          <p:spPr>
            <a:xfrm>
              <a:off x="-3852825" y="2524328"/>
              <a:ext cx="787727" cy="513280"/>
            </a:xfrm>
            <a:prstGeom prst="rect">
              <a:avLst/>
            </a:prstGeom>
          </p:spPr>
        </p:pic>
        <p:pic>
          <p:nvPicPr>
            <p:cNvPr id="36" name="Picture 35">
              <a:extLst>
                <a:ext uri="{FF2B5EF4-FFF2-40B4-BE49-F238E27FC236}">
                  <a16:creationId xmlns:a16="http://schemas.microsoft.com/office/drawing/2014/main" id="{F70C411C-3647-96BB-F79C-A5438723C4BC}"/>
                </a:ext>
              </a:extLst>
            </p:cNvPr>
            <p:cNvPicPr>
              <a:picLocks noChangeAspect="1"/>
            </p:cNvPicPr>
            <p:nvPr/>
          </p:nvPicPr>
          <p:blipFill>
            <a:blip r:embed="rId12"/>
            <a:stretch>
              <a:fillRect/>
            </a:stretch>
          </p:blipFill>
          <p:spPr>
            <a:xfrm>
              <a:off x="-3852825" y="1833451"/>
              <a:ext cx="787727" cy="513280"/>
            </a:xfrm>
            <a:prstGeom prst="rect">
              <a:avLst/>
            </a:prstGeom>
          </p:spPr>
        </p:pic>
        <p:sp>
          <p:nvSpPr>
            <p:cNvPr id="44" name="TextBox 43">
              <a:extLst>
                <a:ext uri="{FF2B5EF4-FFF2-40B4-BE49-F238E27FC236}">
                  <a16:creationId xmlns:a16="http://schemas.microsoft.com/office/drawing/2014/main" id="{4EC14A43-B069-1A8F-75B1-3A00BF80B466}"/>
                </a:ext>
              </a:extLst>
            </p:cNvPr>
            <p:cNvSpPr txBox="1"/>
            <p:nvPr/>
          </p:nvSpPr>
          <p:spPr>
            <a:xfrm rot="5400000">
              <a:off x="-2815282" y="2965607"/>
              <a:ext cx="205137" cy="278397"/>
            </a:xfrm>
            <a:prstGeom prst="rect">
              <a:avLst/>
            </a:prstGeom>
            <a:noFill/>
          </p:spPr>
          <p:txBody>
            <a:bodyPr wrap="square" rtlCol="0">
              <a:spAutoFit/>
            </a:bodyPr>
            <a:lstStyle/>
            <a:p>
              <a:r>
                <a:rPr lang="en-US" sz="3600" b="1" dirty="0"/>
                <a:t>…</a:t>
              </a:r>
            </a:p>
          </p:txBody>
        </p:sp>
        <p:sp>
          <p:nvSpPr>
            <p:cNvPr id="49" name="TextBox 48">
              <a:extLst>
                <a:ext uri="{FF2B5EF4-FFF2-40B4-BE49-F238E27FC236}">
                  <a16:creationId xmlns:a16="http://schemas.microsoft.com/office/drawing/2014/main" id="{BF55766B-3B82-14D6-F0AA-C8C55C2F2B25}"/>
                </a:ext>
              </a:extLst>
            </p:cNvPr>
            <p:cNvSpPr txBox="1"/>
            <p:nvPr/>
          </p:nvSpPr>
          <p:spPr>
            <a:xfrm>
              <a:off x="-2104945" y="2867352"/>
              <a:ext cx="1865960" cy="1200329"/>
            </a:xfrm>
            <a:prstGeom prst="rect">
              <a:avLst/>
            </a:prstGeom>
            <a:noFill/>
          </p:spPr>
          <p:txBody>
            <a:bodyPr wrap="none" rtlCol="0">
              <a:spAutoFit/>
            </a:bodyPr>
            <a:lstStyle/>
            <a:p>
              <a:pPr algn="ctr"/>
              <a:r>
                <a:rPr lang="en-US" sz="2400" b="1" dirty="0"/>
                <a:t>SLM Patterns</a:t>
              </a:r>
            </a:p>
            <a:p>
              <a:pPr algn="ctr"/>
              <a:r>
                <a:rPr lang="en-US" sz="2400" b="1" dirty="0"/>
                <a:t>and</a:t>
              </a:r>
            </a:p>
            <a:p>
              <a:pPr algn="ctr"/>
              <a:r>
                <a:rPr lang="en-US" sz="2400" b="1" dirty="0"/>
                <a:t>Sensor Data</a:t>
              </a:r>
            </a:p>
          </p:txBody>
        </p:sp>
        <p:sp>
          <p:nvSpPr>
            <p:cNvPr id="51" name="Rectangle 50">
              <a:extLst>
                <a:ext uri="{FF2B5EF4-FFF2-40B4-BE49-F238E27FC236}">
                  <a16:creationId xmlns:a16="http://schemas.microsoft.com/office/drawing/2014/main" id="{D2A9E07B-2B9A-6221-B1D1-89E42F298F5A}"/>
                </a:ext>
              </a:extLst>
            </p:cNvPr>
            <p:cNvSpPr/>
            <p:nvPr/>
          </p:nvSpPr>
          <p:spPr>
            <a:xfrm>
              <a:off x="-3962400" y="1729740"/>
              <a:ext cx="1865947" cy="2377440"/>
            </a:xfrm>
            <a:prstGeom prst="rect">
              <a:avLst/>
            </a:prstGeom>
            <a:noFill/>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53" name="Rectangle 52">
            <a:extLst>
              <a:ext uri="{FF2B5EF4-FFF2-40B4-BE49-F238E27FC236}">
                <a16:creationId xmlns:a16="http://schemas.microsoft.com/office/drawing/2014/main" id="{EC3AA82B-2704-4C5B-FF39-7157ED1594E3}"/>
              </a:ext>
            </a:extLst>
          </p:cNvPr>
          <p:cNvSpPr/>
          <p:nvPr/>
        </p:nvSpPr>
        <p:spPr>
          <a:xfrm>
            <a:off x="3912554" y="1833027"/>
            <a:ext cx="2198686" cy="119592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2400" b="1" dirty="0">
                <a:solidFill>
                  <a:schemeClr val="tx1"/>
                </a:solidFill>
              </a:rPr>
              <a:t>Phase Retrieval</a:t>
            </a:r>
          </a:p>
          <a:p>
            <a:pPr algn="ctr"/>
            <a:r>
              <a:rPr lang="en-US" sz="2400" b="1" dirty="0">
                <a:solidFill>
                  <a:schemeClr val="tx1"/>
                </a:solidFill>
              </a:rPr>
              <a:t>Algorithm</a:t>
            </a:r>
          </a:p>
        </p:txBody>
      </p:sp>
      <p:cxnSp>
        <p:nvCxnSpPr>
          <p:cNvPr id="55" name="Connector: Elbow 54">
            <a:extLst>
              <a:ext uri="{FF2B5EF4-FFF2-40B4-BE49-F238E27FC236}">
                <a16:creationId xmlns:a16="http://schemas.microsoft.com/office/drawing/2014/main" id="{CE2E0137-23FE-4C53-60E0-C8881CBFAB99}"/>
              </a:ext>
            </a:extLst>
          </p:cNvPr>
          <p:cNvCxnSpPr/>
          <p:nvPr/>
        </p:nvCxnSpPr>
        <p:spPr>
          <a:xfrm flipV="1">
            <a:off x="2247900" y="2651760"/>
            <a:ext cx="1664654" cy="377190"/>
          </a:xfrm>
          <a:prstGeom prst="bentConnector3">
            <a:avLst/>
          </a:prstGeom>
          <a:ln w="38100">
            <a:tailEnd type="triangle"/>
          </a:ln>
          <a:effectLst/>
        </p:spPr>
        <p:style>
          <a:lnRef idx="2">
            <a:schemeClr val="dk1"/>
          </a:lnRef>
          <a:fillRef idx="0">
            <a:schemeClr val="dk1"/>
          </a:fillRef>
          <a:effectRef idx="1">
            <a:schemeClr val="dk1"/>
          </a:effectRef>
          <a:fontRef idx="minor">
            <a:schemeClr val="tx1"/>
          </a:fontRef>
        </p:style>
      </p:cxnSp>
      <p:cxnSp>
        <p:nvCxnSpPr>
          <p:cNvPr id="57" name="Connector: Elbow 56">
            <a:extLst>
              <a:ext uri="{FF2B5EF4-FFF2-40B4-BE49-F238E27FC236}">
                <a16:creationId xmlns:a16="http://schemas.microsoft.com/office/drawing/2014/main" id="{E260B250-2767-173B-DEBC-81ACE3BDA0E8}"/>
              </a:ext>
            </a:extLst>
          </p:cNvPr>
          <p:cNvCxnSpPr>
            <a:stCxn id="43" idx="3"/>
          </p:cNvCxnSpPr>
          <p:nvPr/>
        </p:nvCxnSpPr>
        <p:spPr>
          <a:xfrm>
            <a:off x="2899657" y="1460208"/>
            <a:ext cx="1012897" cy="717088"/>
          </a:xfrm>
          <a:prstGeom prst="bentConnector3">
            <a:avLst/>
          </a:prstGeom>
          <a:ln w="38100">
            <a:tailEnd type="triangle"/>
          </a:ln>
          <a:effectLst/>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C66E3244-D0F3-7B46-4C37-DB349FACBBDB}"/>
              </a:ext>
            </a:extLst>
          </p:cNvPr>
          <p:cNvCxnSpPr/>
          <p:nvPr/>
        </p:nvCxnSpPr>
        <p:spPr>
          <a:xfrm>
            <a:off x="6111240" y="2438400"/>
            <a:ext cx="86106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CDA19C41-812D-7CA6-63BD-439A262C966B}"/>
              </a:ext>
            </a:extLst>
          </p:cNvPr>
          <p:cNvSpPr txBox="1"/>
          <p:nvPr/>
        </p:nvSpPr>
        <p:spPr>
          <a:xfrm>
            <a:off x="6919122" y="2036887"/>
            <a:ext cx="2100255" cy="830997"/>
          </a:xfrm>
          <a:prstGeom prst="rect">
            <a:avLst/>
          </a:prstGeom>
          <a:noFill/>
        </p:spPr>
        <p:txBody>
          <a:bodyPr wrap="none" rtlCol="0">
            <a:spAutoFit/>
          </a:bodyPr>
          <a:lstStyle/>
          <a:p>
            <a:pPr algn="ctr"/>
            <a:r>
              <a:rPr lang="en-US" sz="2400" b="1" dirty="0"/>
              <a:t>Sensor Plane</a:t>
            </a:r>
          </a:p>
          <a:p>
            <a:pPr algn="ctr"/>
            <a:r>
              <a:rPr lang="en-US" sz="2400" b="1" dirty="0"/>
              <a:t>Complex Fields</a:t>
            </a:r>
          </a:p>
        </p:txBody>
      </p:sp>
    </p:spTree>
    <p:extLst>
      <p:ext uri="{BB962C8B-B14F-4D97-AF65-F5344CB8AC3E}">
        <p14:creationId xmlns:p14="http://schemas.microsoft.com/office/powerpoint/2010/main" val="3231089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5"/>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8"/>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4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57"/>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9"/>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nodeType="clickEffect">
                                  <p:stCondLst>
                                    <p:cond delay="0"/>
                                  </p:stCondLst>
                                  <p:childTnLst>
                                    <p:animEffect transition="out" filter="fade">
                                      <p:cBhvr>
                                        <p:cTn id="40" dur="750"/>
                                        <p:tgtEl>
                                          <p:spTgt spid="11"/>
                                        </p:tgtEl>
                                      </p:cBhvr>
                                    </p:animEffect>
                                    <p:set>
                                      <p:cBhvr>
                                        <p:cTn id="41" dur="1" fill="hold">
                                          <p:stCondLst>
                                            <p:cond delay="749"/>
                                          </p:stCondLst>
                                        </p:cTn>
                                        <p:tgtEl>
                                          <p:spTgt spid="11"/>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2" nodeType="clickEffect">
                                  <p:stCondLst>
                                    <p:cond delay="0"/>
                                  </p:stCondLst>
                                  <p:childTnLst>
                                    <p:animEffect transition="out" filter="fade">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5"/>
                                        </p:tgtEl>
                                      </p:cBhvr>
                                    </p:animEffect>
                                    <p:set>
                                      <p:cBhvr>
                                        <p:cTn id="49" dur="1" fill="hold">
                                          <p:stCondLst>
                                            <p:cond delay="499"/>
                                          </p:stCondLst>
                                        </p:cTn>
                                        <p:tgtEl>
                                          <p:spTgt spid="25"/>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38"/>
                                        </p:tgtEl>
                                      </p:cBhvr>
                                    </p:animEffect>
                                    <p:set>
                                      <p:cBhvr>
                                        <p:cTn id="52" dur="1" fill="hold">
                                          <p:stCondLst>
                                            <p:cond delay="499"/>
                                          </p:stCondLst>
                                        </p:cTn>
                                        <p:tgtEl>
                                          <p:spTgt spid="38"/>
                                        </p:tgtEl>
                                        <p:attrNameLst>
                                          <p:attrName>style.visibility</p:attrName>
                                        </p:attrNameLst>
                                      </p:cBhvr>
                                      <p:to>
                                        <p:strVal val="hidden"/>
                                      </p:to>
                                    </p:set>
                                  </p:childTnLst>
                                </p:cTn>
                              </p:par>
                              <p:par>
                                <p:cTn id="53" presetID="10" presetClass="exit" presetSubtype="0" fill="hold" grpId="2" nodeType="withEffect">
                                  <p:stCondLst>
                                    <p:cond delay="0"/>
                                  </p:stCondLst>
                                  <p:childTnLst>
                                    <p:animEffect transition="out" filter="fade">
                                      <p:cBhvr>
                                        <p:cTn id="54" dur="500"/>
                                        <p:tgtEl>
                                          <p:spTgt spid="39"/>
                                        </p:tgtEl>
                                      </p:cBhvr>
                                    </p:animEffect>
                                    <p:set>
                                      <p:cBhvr>
                                        <p:cTn id="55" dur="1" fill="hold">
                                          <p:stCondLst>
                                            <p:cond delay="499"/>
                                          </p:stCondLst>
                                        </p:cTn>
                                        <p:tgtEl>
                                          <p:spTgt spid="39"/>
                                        </p:tgtEl>
                                        <p:attrNameLst>
                                          <p:attrName>style.visibility</p:attrName>
                                        </p:attrNameLst>
                                      </p:cBhvr>
                                      <p:to>
                                        <p:strVal val="hidden"/>
                                      </p:to>
                                    </p:set>
                                  </p:childTnLst>
                                </p:cTn>
                              </p:par>
                              <p:par>
                                <p:cTn id="56" presetID="10" presetClass="exit" presetSubtype="0" fill="hold" grpId="0" nodeType="withEffect">
                                  <p:stCondLst>
                                    <p:cond delay="0"/>
                                  </p:stCondLst>
                                  <p:childTnLst>
                                    <p:animEffect transition="out" filter="fade">
                                      <p:cBhvr>
                                        <p:cTn id="57" dur="500"/>
                                        <p:tgtEl>
                                          <p:spTgt spid="20"/>
                                        </p:tgtEl>
                                      </p:cBhvr>
                                    </p:animEffect>
                                    <p:set>
                                      <p:cBhvr>
                                        <p:cTn id="58" dur="1" fill="hold">
                                          <p:stCondLst>
                                            <p:cond delay="499"/>
                                          </p:stCondLst>
                                        </p:cTn>
                                        <p:tgtEl>
                                          <p:spTgt spid="20"/>
                                        </p:tgtEl>
                                        <p:attrNameLst>
                                          <p:attrName>style.visibility</p:attrName>
                                        </p:attrNameLst>
                                      </p:cBhvr>
                                      <p:to>
                                        <p:strVal val="hidden"/>
                                      </p:to>
                                    </p:set>
                                  </p:childTnLst>
                                </p:cTn>
                              </p:par>
                            </p:childTnLst>
                          </p:cTn>
                        </p:par>
                        <p:par>
                          <p:cTn id="59" fill="hold">
                            <p:stCondLst>
                              <p:cond delay="500"/>
                            </p:stCondLst>
                            <p:childTnLst>
                              <p:par>
                                <p:cTn id="60" presetID="42" presetClass="path" presetSubtype="0" fill="hold" nodeType="afterEffect">
                                  <p:stCondLst>
                                    <p:cond delay="500"/>
                                  </p:stCondLst>
                                  <p:childTnLst>
                                    <p:animMotion origin="layout" path="M 5.55556E-7 -1.85185E-6 L -0.62847 -0.10679 " pathEditMode="relative" rAng="0" ptsTypes="AA">
                                      <p:cBhvr>
                                        <p:cTn id="61" dur="1000" fill="hold"/>
                                        <p:tgtEl>
                                          <p:spTgt spid="16"/>
                                        </p:tgtEl>
                                        <p:attrNameLst>
                                          <p:attrName>ppt_x</p:attrName>
                                          <p:attrName>ppt_y</p:attrName>
                                        </p:attrNameLst>
                                      </p:cBhvr>
                                      <p:rCtr x="-31424" y="-5340"/>
                                    </p:animMotion>
                                  </p:childTnLst>
                                </p:cTn>
                              </p:par>
                              <p:par>
                                <p:cTn id="62" presetID="6" presetClass="emph" presetSubtype="0" fill="hold" nodeType="withEffect">
                                  <p:stCondLst>
                                    <p:cond delay="500"/>
                                  </p:stCondLst>
                                  <p:childTnLst>
                                    <p:animScale>
                                      <p:cBhvr>
                                        <p:cTn id="63" dur="1000" fill="hold"/>
                                        <p:tgtEl>
                                          <p:spTgt spid="16"/>
                                        </p:tgtEl>
                                      </p:cBhvr>
                                      <p:by x="200000" y="200000"/>
                                    </p:animScale>
                                  </p:childTnLst>
                                </p:cTn>
                              </p:par>
                            </p:childTnLst>
                          </p:cTn>
                        </p:par>
                        <p:par>
                          <p:cTn id="64" fill="hold">
                            <p:stCondLst>
                              <p:cond delay="2000"/>
                            </p:stCondLst>
                            <p:childTnLst>
                              <p:par>
                                <p:cTn id="65" presetID="10" presetClass="exit" presetSubtype="0" fill="hold" nodeType="afterEffect">
                                  <p:stCondLst>
                                    <p:cond delay="500"/>
                                  </p:stCondLst>
                                  <p:childTnLst>
                                    <p:animEffect transition="out" filter="fade">
                                      <p:cBhvr>
                                        <p:cTn id="66" dur="500"/>
                                        <p:tgtEl>
                                          <p:spTgt spid="16"/>
                                        </p:tgtEl>
                                      </p:cBhvr>
                                    </p:animEffect>
                                    <p:set>
                                      <p:cBhvr>
                                        <p:cTn id="67" dur="1" fill="hold">
                                          <p:stCondLst>
                                            <p:cond delay="499"/>
                                          </p:stCondLst>
                                        </p:cTn>
                                        <p:tgtEl>
                                          <p:spTgt spid="16"/>
                                        </p:tgtEl>
                                        <p:attrNameLst>
                                          <p:attrName>style.visibility</p:attrName>
                                        </p:attrNameLst>
                                      </p:cBhvr>
                                      <p:to>
                                        <p:strVal val="hidden"/>
                                      </p:to>
                                    </p:set>
                                  </p:childTnLst>
                                </p:cTn>
                              </p:par>
                              <p:par>
                                <p:cTn id="68" presetID="10" presetClass="entr" presetSubtype="0" fill="hold" nodeType="withEffect">
                                  <p:stCondLst>
                                    <p:cond delay="500"/>
                                  </p:stCondLst>
                                  <p:childTnLst>
                                    <p:set>
                                      <p:cBhvr>
                                        <p:cTn id="69" dur="1" fill="hold">
                                          <p:stCondLst>
                                            <p:cond delay="0"/>
                                          </p:stCondLst>
                                        </p:cTn>
                                        <p:tgtEl>
                                          <p:spTgt spid="43"/>
                                        </p:tgtEl>
                                        <p:attrNameLst>
                                          <p:attrName>style.visibility</p:attrName>
                                        </p:attrNameLst>
                                      </p:cBhvr>
                                      <p:to>
                                        <p:strVal val="visible"/>
                                      </p:to>
                                    </p:set>
                                    <p:animEffect transition="in" filter="fade">
                                      <p:cBhvr>
                                        <p:cTn id="70" dur="500"/>
                                        <p:tgtEl>
                                          <p:spTgt spid="43"/>
                                        </p:tgtEl>
                                      </p:cBhvr>
                                    </p:animEffect>
                                  </p:childTnLst>
                                </p:cTn>
                              </p:par>
                              <p:par>
                                <p:cTn id="71" presetID="42" presetClass="path" presetSubtype="0" fill="hold" nodeType="withEffect">
                                  <p:stCondLst>
                                    <p:cond delay="500"/>
                                  </p:stCondLst>
                                  <p:childTnLst>
                                    <p:animMotion origin="layout" path="M -3.05556E-6 -0.00926 L 0.45816 -0.00432 " pathEditMode="relative" rAng="0" ptsTypes="AA">
                                      <p:cBhvr>
                                        <p:cTn id="72" dur="10" fill="hold"/>
                                        <p:tgtEl>
                                          <p:spTgt spid="52"/>
                                        </p:tgtEl>
                                        <p:attrNameLst>
                                          <p:attrName>ppt_x</p:attrName>
                                          <p:attrName>ppt_y</p:attrName>
                                        </p:attrNameLst>
                                      </p:cBhvr>
                                      <p:rCtr x="22899" y="247"/>
                                    </p:animMotion>
                                  </p:childTnLst>
                                </p:cTn>
                              </p:par>
                              <p:par>
                                <p:cTn id="73" presetID="10" presetClass="entr" presetSubtype="0" fill="hold" nodeType="withEffect">
                                  <p:stCondLst>
                                    <p:cond delay="500"/>
                                  </p:stCondLst>
                                  <p:childTnLst>
                                    <p:set>
                                      <p:cBhvr>
                                        <p:cTn id="74" dur="1" fill="hold">
                                          <p:stCondLst>
                                            <p:cond delay="0"/>
                                          </p:stCondLst>
                                        </p:cTn>
                                        <p:tgtEl>
                                          <p:spTgt spid="52"/>
                                        </p:tgtEl>
                                        <p:attrNameLst>
                                          <p:attrName>style.visibility</p:attrName>
                                        </p:attrNameLst>
                                      </p:cBhvr>
                                      <p:to>
                                        <p:strVal val="visible"/>
                                      </p:to>
                                    </p:set>
                                    <p:animEffect transition="in" filter="fade">
                                      <p:cBhvr>
                                        <p:cTn id="75" dur="500"/>
                                        <p:tgtEl>
                                          <p:spTgt spid="52"/>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par>
                                <p:cTn id="84" presetID="10" presetClass="entr" presetSubtype="0" fill="hold" grpId="1" nodeType="withEffect">
                                  <p:stCondLst>
                                    <p:cond delay="0"/>
                                  </p:stCondLst>
                                  <p:childTnLst>
                                    <p:set>
                                      <p:cBhvr>
                                        <p:cTn id="85" dur="1" fill="hold">
                                          <p:stCondLst>
                                            <p:cond delay="0"/>
                                          </p:stCondLst>
                                        </p:cTn>
                                        <p:tgtEl>
                                          <p:spTgt spid="53"/>
                                        </p:tgtEl>
                                        <p:attrNameLst>
                                          <p:attrName>style.visibility</p:attrName>
                                        </p:attrNameLst>
                                      </p:cBhvr>
                                      <p:to>
                                        <p:strVal val="visible"/>
                                      </p:to>
                                    </p:set>
                                    <p:animEffect transition="in" filter="fade">
                                      <p:cBhvr>
                                        <p:cTn id="86" dur="500"/>
                                        <p:tgtEl>
                                          <p:spTgt spid="53"/>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nodeType="click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1"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3" grpId="1"/>
      <p:bldP spid="23" grpId="2"/>
      <p:bldP spid="39" grpId="0"/>
      <p:bldP spid="39" grpId="1"/>
      <p:bldP spid="39" grpId="2"/>
      <p:bldP spid="53" grpId="0" animBg="1"/>
      <p:bldP spid="53" grpId="1" animBg="1"/>
      <p:bldP spid="60" grpId="0"/>
      <p:bldP spid="6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14892-31D0-0913-75BB-FFAAE6139A4E}"/>
              </a:ext>
            </a:extLst>
          </p:cNvPr>
          <p:cNvSpPr>
            <a:spLocks noGrp="1"/>
          </p:cNvSpPr>
          <p:nvPr>
            <p:ph type="title"/>
          </p:nvPr>
        </p:nvSpPr>
        <p:spPr/>
        <p:txBody>
          <a:bodyPr>
            <a:normAutofit fontScale="90000"/>
          </a:bodyPr>
          <a:lstStyle/>
          <a:p>
            <a:r>
              <a:rPr lang="en-US" dirty="0"/>
              <a:t>Forward Model</a:t>
            </a:r>
          </a:p>
        </p:txBody>
      </p:sp>
      <p:sp>
        <p:nvSpPr>
          <p:cNvPr id="4" name="Slide Number Placeholder 3">
            <a:extLst>
              <a:ext uri="{FF2B5EF4-FFF2-40B4-BE49-F238E27FC236}">
                <a16:creationId xmlns:a16="http://schemas.microsoft.com/office/drawing/2014/main" id="{49311116-59A3-6601-6176-C9A52FE17E04}"/>
              </a:ext>
            </a:extLst>
          </p:cNvPr>
          <p:cNvSpPr>
            <a:spLocks noGrp="1"/>
          </p:cNvSpPr>
          <p:nvPr>
            <p:ph type="sldNum" sz="quarter" idx="12"/>
          </p:nvPr>
        </p:nvSpPr>
        <p:spPr/>
        <p:txBody>
          <a:bodyPr/>
          <a:lstStyle/>
          <a:p>
            <a:fld id="{106E12CD-FCB1-464E-A775-0B83FDDACE03}" type="slidenum">
              <a:rPr lang="en-US" smtClean="0"/>
              <a:pPr/>
              <a:t>13</a:t>
            </a:fld>
            <a:endParaRPr lang="en-US"/>
          </a:p>
        </p:txBody>
      </p:sp>
      <mc:AlternateContent xmlns:mc="http://schemas.openxmlformats.org/markup-compatibility/2006" xmlns:a14="http://schemas.microsoft.com/office/drawing/2010/main">
        <mc:Choice Requires="a14">
          <p:graphicFrame>
            <p:nvGraphicFramePr>
              <p:cNvPr id="15" name="Table 15">
                <a:extLst>
                  <a:ext uri="{FF2B5EF4-FFF2-40B4-BE49-F238E27FC236}">
                    <a16:creationId xmlns:a16="http://schemas.microsoft.com/office/drawing/2014/main" id="{E30F4492-9517-7028-8BDA-6FF944FB6878}"/>
                  </a:ext>
                </a:extLst>
              </p:cNvPr>
              <p:cNvGraphicFramePr>
                <a:graphicFrameLocks noGrp="1"/>
              </p:cNvGraphicFramePr>
              <p:nvPr>
                <p:extLst>
                  <p:ext uri="{D42A27DB-BD31-4B8C-83A1-F6EECF244321}">
                    <p14:modId xmlns:p14="http://schemas.microsoft.com/office/powerpoint/2010/main" val="250199441"/>
                  </p:ext>
                </p:extLst>
              </p:nvPr>
            </p:nvGraphicFramePr>
            <p:xfrm>
              <a:off x="1492885" y="3548599"/>
              <a:ext cx="6158230" cy="1112520"/>
            </p:xfrm>
            <a:graphic>
              <a:graphicData uri="http://schemas.openxmlformats.org/drawingml/2006/table">
                <a:tbl>
                  <a:tblPr bandRow="1">
                    <a:tableStyleId>{073A0DAA-6AF3-43AB-8588-CEC1D06C72B9}</a:tableStyleId>
                  </a:tblPr>
                  <a:tblGrid>
                    <a:gridCol w="1097280">
                      <a:extLst>
                        <a:ext uri="{9D8B030D-6E8A-4147-A177-3AD203B41FA5}">
                          <a16:colId xmlns:a16="http://schemas.microsoft.com/office/drawing/2014/main" val="1344095553"/>
                        </a:ext>
                      </a:extLst>
                    </a:gridCol>
                    <a:gridCol w="5060950">
                      <a:extLst>
                        <a:ext uri="{9D8B030D-6E8A-4147-A177-3AD203B41FA5}">
                          <a16:colId xmlns:a16="http://schemas.microsoft.com/office/drawing/2014/main" val="4294033918"/>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𝑆𝐿𝑀</m:t>
                                    </m:r>
                                  </m:sub>
                                </m:sSub>
                              </m:oMath>
                            </m:oMathPara>
                          </a14:m>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Complex field incident on SLM</a:t>
                          </a:r>
                        </a:p>
                      </a:txBody>
                      <a:tcPr/>
                    </a:tc>
                    <a:extLst>
                      <a:ext uri="{0D108BD9-81ED-4DB2-BD59-A6C34878D82A}">
                        <a16:rowId xmlns:a16="http://schemas.microsoft.com/office/drawing/2014/main" val="131943914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b="0" i="1" smtClean="0">
                                        <a:latin typeface="Cambria Math" panose="02040503050406030204" pitchFamily="18" charset="0"/>
                                      </a:rPr>
                                      <m:t>Φ</m:t>
                                    </m:r>
                                  </m:e>
                                  <m:sub>
                                    <m:r>
                                      <a:rPr lang="en-US" b="0" i="1" smtClean="0">
                                        <a:latin typeface="Cambria Math" panose="02040503050406030204" pitchFamily="18" charset="0"/>
                                      </a:rPr>
                                      <m:t>𝑆𝐿𝑀</m:t>
                                    </m:r>
                                  </m:sub>
                                </m:sSub>
                              </m:oMath>
                            </m:oMathPara>
                          </a14:m>
                          <a:endParaRPr lang="en-US" dirty="0"/>
                        </a:p>
                      </a:txBody>
                      <a:tcPr/>
                    </a:tc>
                    <a:tc>
                      <a:txBody>
                        <a:bodyPr/>
                        <a:lstStyle/>
                        <a:p>
                          <a:r>
                            <a:rPr lang="en-US" sz="1800" dirty="0"/>
                            <a:t>Pointwise phase shift applied by SLM</a:t>
                          </a:r>
                          <a:endParaRPr lang="en-US" dirty="0"/>
                        </a:p>
                      </a:txBody>
                      <a:tcPr/>
                    </a:tc>
                    <a:extLst>
                      <a:ext uri="{0D108BD9-81ED-4DB2-BD59-A6C34878D82A}">
                        <a16:rowId xmlns:a16="http://schemas.microsoft.com/office/drawing/2014/main" val="428129229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ASM</m:t>
                                    </m:r>
                                  </m:fName>
                                  <m:e>
                                    <m:d>
                                      <m:dPr>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e>
                                    </m:d>
                                  </m:e>
                                </m:func>
                              </m:oMath>
                            </m:oMathPara>
                          </a14:m>
                          <a:endParaRPr lang="en-US" sz="1800" dirty="0"/>
                        </a:p>
                      </a:txBody>
                      <a:tcPr/>
                    </a:tc>
                    <a:tc>
                      <a:txBody>
                        <a:bodyPr/>
                        <a:lstStyle/>
                        <a:p>
                          <a:r>
                            <a:rPr lang="en-US" sz="1800" dirty="0"/>
                            <a:t>ASM propagation operator</a:t>
                          </a:r>
                          <a:endParaRPr lang="en-US" b="0" dirty="0"/>
                        </a:p>
                      </a:txBody>
                      <a:tcPr/>
                    </a:tc>
                    <a:extLst>
                      <a:ext uri="{0D108BD9-81ED-4DB2-BD59-A6C34878D82A}">
                        <a16:rowId xmlns:a16="http://schemas.microsoft.com/office/drawing/2014/main" val="1157913886"/>
                      </a:ext>
                    </a:extLst>
                  </a:tr>
                </a:tbl>
              </a:graphicData>
            </a:graphic>
          </p:graphicFrame>
        </mc:Choice>
        <mc:Fallback xmlns="">
          <p:graphicFrame>
            <p:nvGraphicFramePr>
              <p:cNvPr id="15" name="Table 15">
                <a:extLst>
                  <a:ext uri="{FF2B5EF4-FFF2-40B4-BE49-F238E27FC236}">
                    <a16:creationId xmlns:a16="http://schemas.microsoft.com/office/drawing/2014/main" id="{E30F4492-9517-7028-8BDA-6FF944FB6878}"/>
                  </a:ext>
                </a:extLst>
              </p:cNvPr>
              <p:cNvGraphicFramePr>
                <a:graphicFrameLocks noGrp="1"/>
              </p:cNvGraphicFramePr>
              <p:nvPr>
                <p:extLst>
                  <p:ext uri="{D42A27DB-BD31-4B8C-83A1-F6EECF244321}">
                    <p14:modId xmlns:p14="http://schemas.microsoft.com/office/powerpoint/2010/main" val="250199441"/>
                  </p:ext>
                </p:extLst>
              </p:nvPr>
            </p:nvGraphicFramePr>
            <p:xfrm>
              <a:off x="1492885" y="3548599"/>
              <a:ext cx="6158230" cy="1112520"/>
            </p:xfrm>
            <a:graphic>
              <a:graphicData uri="http://schemas.openxmlformats.org/drawingml/2006/table">
                <a:tbl>
                  <a:tblPr bandRow="1">
                    <a:tableStyleId>{073A0DAA-6AF3-43AB-8588-CEC1D06C72B9}</a:tableStyleId>
                  </a:tblPr>
                  <a:tblGrid>
                    <a:gridCol w="1097280">
                      <a:extLst>
                        <a:ext uri="{9D8B030D-6E8A-4147-A177-3AD203B41FA5}">
                          <a16:colId xmlns:a16="http://schemas.microsoft.com/office/drawing/2014/main" val="1344095553"/>
                        </a:ext>
                      </a:extLst>
                    </a:gridCol>
                    <a:gridCol w="5060950">
                      <a:extLst>
                        <a:ext uri="{9D8B030D-6E8A-4147-A177-3AD203B41FA5}">
                          <a16:colId xmlns:a16="http://schemas.microsoft.com/office/drawing/2014/main" val="4294033918"/>
                        </a:ext>
                      </a:extLst>
                    </a:gridCol>
                  </a:tblGrid>
                  <a:tr h="370840">
                    <a:tc>
                      <a:txBody>
                        <a:bodyPr/>
                        <a:lstStyle/>
                        <a:p>
                          <a:endParaRPr lang="en-US"/>
                        </a:p>
                      </a:txBody>
                      <a:tcPr>
                        <a:blipFill>
                          <a:blip r:embed="rId2"/>
                          <a:stretch>
                            <a:fillRect l="-556" t="-8197" r="-463333" b="-224590"/>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Complex field incident on SLM</a:t>
                          </a:r>
                        </a:p>
                      </a:txBody>
                      <a:tcPr/>
                    </a:tc>
                    <a:extLst>
                      <a:ext uri="{0D108BD9-81ED-4DB2-BD59-A6C34878D82A}">
                        <a16:rowId xmlns:a16="http://schemas.microsoft.com/office/drawing/2014/main" val="1319439149"/>
                      </a:ext>
                    </a:extLst>
                  </a:tr>
                  <a:tr h="370840">
                    <a:tc>
                      <a:txBody>
                        <a:bodyPr/>
                        <a:lstStyle/>
                        <a:p>
                          <a:endParaRPr lang="en-US"/>
                        </a:p>
                      </a:txBody>
                      <a:tcPr>
                        <a:blipFill>
                          <a:blip r:embed="rId2"/>
                          <a:stretch>
                            <a:fillRect l="-556" t="-108197" r="-463333" b="-124590"/>
                          </a:stretch>
                        </a:blipFill>
                      </a:tcPr>
                    </a:tc>
                    <a:tc>
                      <a:txBody>
                        <a:bodyPr/>
                        <a:lstStyle/>
                        <a:p>
                          <a:r>
                            <a:rPr lang="en-US" sz="1800" dirty="0"/>
                            <a:t>Pointwise phase shift applied by SLM</a:t>
                          </a:r>
                          <a:endParaRPr lang="en-US" dirty="0"/>
                        </a:p>
                      </a:txBody>
                      <a:tcPr/>
                    </a:tc>
                    <a:extLst>
                      <a:ext uri="{0D108BD9-81ED-4DB2-BD59-A6C34878D82A}">
                        <a16:rowId xmlns:a16="http://schemas.microsoft.com/office/drawing/2014/main" val="4281292293"/>
                      </a:ext>
                    </a:extLst>
                  </a:tr>
                  <a:tr h="370840">
                    <a:tc>
                      <a:txBody>
                        <a:bodyPr/>
                        <a:lstStyle/>
                        <a:p>
                          <a:endParaRPr lang="en-US"/>
                        </a:p>
                      </a:txBody>
                      <a:tcPr>
                        <a:blipFill>
                          <a:blip r:embed="rId2"/>
                          <a:stretch>
                            <a:fillRect l="-556" t="-208197" r="-463333" b="-24590"/>
                          </a:stretch>
                        </a:blipFill>
                      </a:tcPr>
                    </a:tc>
                    <a:tc>
                      <a:txBody>
                        <a:bodyPr/>
                        <a:lstStyle/>
                        <a:p>
                          <a:r>
                            <a:rPr lang="en-US" sz="1800" dirty="0"/>
                            <a:t>ASM propagation operator</a:t>
                          </a:r>
                          <a:endParaRPr lang="en-US" b="0" dirty="0"/>
                        </a:p>
                      </a:txBody>
                      <a:tcPr/>
                    </a:tc>
                    <a:extLst>
                      <a:ext uri="{0D108BD9-81ED-4DB2-BD59-A6C34878D82A}">
                        <a16:rowId xmlns:a16="http://schemas.microsoft.com/office/drawing/2014/main" val="1157913886"/>
                      </a:ext>
                    </a:extLst>
                  </a:tr>
                </a:tbl>
              </a:graphicData>
            </a:graphic>
          </p:graphicFrame>
        </mc:Fallback>
      </mc:AlternateContent>
      <p:pic>
        <p:nvPicPr>
          <p:cNvPr id="7" name="Picture 6">
            <a:extLst>
              <a:ext uri="{FF2B5EF4-FFF2-40B4-BE49-F238E27FC236}">
                <a16:creationId xmlns:a16="http://schemas.microsoft.com/office/drawing/2014/main" id="{BD540125-549A-506D-96D2-9D865C6CB330}"/>
              </a:ext>
            </a:extLst>
          </p:cNvPr>
          <p:cNvPicPr>
            <a:picLocks noChangeAspect="1"/>
          </p:cNvPicPr>
          <p:nvPr/>
        </p:nvPicPr>
        <p:blipFill>
          <a:blip r:embed="rId3"/>
          <a:stretch>
            <a:fillRect/>
          </a:stretch>
        </p:blipFill>
        <p:spPr>
          <a:xfrm>
            <a:off x="914400" y="754619"/>
            <a:ext cx="7315200" cy="2687836"/>
          </a:xfrm>
          <a:prstGeom prst="rect">
            <a:avLst/>
          </a:prstGeom>
        </p:spPr>
      </p:pic>
    </p:spTree>
    <p:extLst>
      <p:ext uri="{BB962C8B-B14F-4D97-AF65-F5344CB8AC3E}">
        <p14:creationId xmlns:p14="http://schemas.microsoft.com/office/powerpoint/2010/main" val="3309632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9B96A-3831-C799-9346-06E2C657C114}"/>
              </a:ext>
            </a:extLst>
          </p:cNvPr>
          <p:cNvSpPr>
            <a:spLocks noGrp="1"/>
          </p:cNvSpPr>
          <p:nvPr>
            <p:ph type="title"/>
          </p:nvPr>
        </p:nvSpPr>
        <p:spPr/>
        <p:txBody>
          <a:bodyPr/>
          <a:lstStyle/>
          <a:p>
            <a:r>
              <a:rPr lang="en-US" dirty="0"/>
              <a:t>Recovering Sensor Plane Field (Part 1)</a:t>
            </a:r>
          </a:p>
        </p:txBody>
      </p:sp>
      <p:sp>
        <p:nvSpPr>
          <p:cNvPr id="4" name="Slide Number Placeholder 3">
            <a:extLst>
              <a:ext uri="{FF2B5EF4-FFF2-40B4-BE49-F238E27FC236}">
                <a16:creationId xmlns:a16="http://schemas.microsoft.com/office/drawing/2014/main" id="{7FC07D26-C93A-7FE9-D1BF-3CD8E9A25733}"/>
              </a:ext>
            </a:extLst>
          </p:cNvPr>
          <p:cNvSpPr>
            <a:spLocks noGrp="1"/>
          </p:cNvSpPr>
          <p:nvPr>
            <p:ph type="sldNum" sz="quarter" idx="12"/>
          </p:nvPr>
        </p:nvSpPr>
        <p:spPr/>
        <p:txBody>
          <a:bodyPr/>
          <a:lstStyle/>
          <a:p>
            <a:fld id="{106E12CD-FCB1-464E-A775-0B83FDDACE03}" type="slidenum">
              <a:rPr lang="en-US" smtClean="0"/>
              <a:pPr/>
              <a:t>14</a:t>
            </a:fld>
            <a:endParaRPr lang="en-US"/>
          </a:p>
        </p:txBody>
      </p:sp>
      <p:pic>
        <p:nvPicPr>
          <p:cNvPr id="9" name="Picture 8">
            <a:extLst>
              <a:ext uri="{FF2B5EF4-FFF2-40B4-BE49-F238E27FC236}">
                <a16:creationId xmlns:a16="http://schemas.microsoft.com/office/drawing/2014/main" id="{3AA0D3B5-8526-670C-1949-DB15E7392607}"/>
              </a:ext>
            </a:extLst>
          </p:cNvPr>
          <p:cNvPicPr>
            <a:picLocks noChangeAspect="1"/>
          </p:cNvPicPr>
          <p:nvPr/>
        </p:nvPicPr>
        <p:blipFill>
          <a:blip r:embed="rId2"/>
          <a:stretch>
            <a:fillRect/>
          </a:stretch>
        </p:blipFill>
        <p:spPr>
          <a:xfrm>
            <a:off x="1682750" y="1213108"/>
            <a:ext cx="5486400" cy="2700001"/>
          </a:xfrm>
          <a:prstGeom prst="rect">
            <a:avLst/>
          </a:prstGeom>
        </p:spPr>
      </p:pic>
      <p:pic>
        <p:nvPicPr>
          <p:cNvPr id="6" name="Picture 5">
            <a:extLst>
              <a:ext uri="{FF2B5EF4-FFF2-40B4-BE49-F238E27FC236}">
                <a16:creationId xmlns:a16="http://schemas.microsoft.com/office/drawing/2014/main" id="{B3D2F556-CD21-205F-F369-3C1163603AC6}"/>
              </a:ext>
            </a:extLst>
          </p:cNvPr>
          <p:cNvPicPr>
            <a:picLocks noChangeAspect="1"/>
          </p:cNvPicPr>
          <p:nvPr/>
        </p:nvPicPr>
        <p:blipFill>
          <a:blip r:embed="rId3"/>
          <a:stretch>
            <a:fillRect/>
          </a:stretch>
        </p:blipFill>
        <p:spPr>
          <a:xfrm>
            <a:off x="1682750" y="1230391"/>
            <a:ext cx="5486400" cy="2682718"/>
          </a:xfrm>
          <a:prstGeom prst="rect">
            <a:avLst/>
          </a:prstGeom>
        </p:spPr>
      </p:pic>
      <p:sp>
        <p:nvSpPr>
          <p:cNvPr id="7" name="TextBox 6">
            <a:extLst>
              <a:ext uri="{FF2B5EF4-FFF2-40B4-BE49-F238E27FC236}">
                <a16:creationId xmlns:a16="http://schemas.microsoft.com/office/drawing/2014/main" id="{C00ED2B6-A3B7-EF6E-D4AD-35DEBEFFC340}"/>
              </a:ext>
            </a:extLst>
          </p:cNvPr>
          <p:cNvSpPr txBox="1"/>
          <p:nvPr/>
        </p:nvSpPr>
        <p:spPr>
          <a:xfrm>
            <a:off x="1022350" y="869950"/>
            <a:ext cx="3023713" cy="461665"/>
          </a:xfrm>
          <a:prstGeom prst="rect">
            <a:avLst/>
          </a:prstGeom>
          <a:noFill/>
        </p:spPr>
        <p:txBody>
          <a:bodyPr wrap="none" rtlCol="0">
            <a:spAutoFit/>
          </a:bodyPr>
          <a:lstStyle/>
          <a:p>
            <a:r>
              <a:rPr lang="en-US" sz="2400" dirty="0"/>
              <a:t>Suppose one knew the</a:t>
            </a:r>
          </a:p>
        </p:txBody>
      </p:sp>
    </p:spTree>
    <p:extLst>
      <p:ext uri="{BB962C8B-B14F-4D97-AF65-F5344CB8AC3E}">
        <p14:creationId xmlns:p14="http://schemas.microsoft.com/office/powerpoint/2010/main" val="4554901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628D-FC74-DA12-D74D-9740773A92E3}"/>
              </a:ext>
            </a:extLst>
          </p:cNvPr>
          <p:cNvSpPr>
            <a:spLocks noGrp="1"/>
          </p:cNvSpPr>
          <p:nvPr>
            <p:ph type="title"/>
          </p:nvPr>
        </p:nvSpPr>
        <p:spPr/>
        <p:txBody>
          <a:bodyPr>
            <a:normAutofit fontScale="90000"/>
          </a:bodyPr>
          <a:lstStyle/>
          <a:p>
            <a:r>
              <a:rPr lang="en-US" dirty="0"/>
              <a:t>Estimating SLM Input with Optimization</a:t>
            </a:r>
          </a:p>
        </p:txBody>
      </p:sp>
      <p:sp>
        <p:nvSpPr>
          <p:cNvPr id="4" name="Slide Number Placeholder 3">
            <a:extLst>
              <a:ext uri="{FF2B5EF4-FFF2-40B4-BE49-F238E27FC236}">
                <a16:creationId xmlns:a16="http://schemas.microsoft.com/office/drawing/2014/main" id="{FA1D3DAC-E139-DDE7-F011-68EBEBB7BF6E}"/>
              </a:ext>
            </a:extLst>
          </p:cNvPr>
          <p:cNvSpPr>
            <a:spLocks noGrp="1"/>
          </p:cNvSpPr>
          <p:nvPr>
            <p:ph type="sldNum" sz="quarter" idx="12"/>
          </p:nvPr>
        </p:nvSpPr>
        <p:spPr/>
        <p:txBody>
          <a:bodyPr/>
          <a:lstStyle/>
          <a:p>
            <a:fld id="{106E12CD-FCB1-464E-A775-0B83FDDACE03}" type="slidenum">
              <a:rPr lang="en-US" smtClean="0"/>
              <a:pPr/>
              <a:t>15</a:t>
            </a:fld>
            <a:endParaRPr lang="en-US"/>
          </a:p>
        </p:txBody>
      </p:sp>
      <p:pic>
        <p:nvPicPr>
          <p:cNvPr id="23" name="Picture 22">
            <a:extLst>
              <a:ext uri="{FF2B5EF4-FFF2-40B4-BE49-F238E27FC236}">
                <a16:creationId xmlns:a16="http://schemas.microsoft.com/office/drawing/2014/main" id="{064C9879-2488-051E-186C-324BBC25857B}"/>
              </a:ext>
            </a:extLst>
          </p:cNvPr>
          <p:cNvPicPr>
            <a:picLocks noChangeAspect="1"/>
          </p:cNvPicPr>
          <p:nvPr/>
        </p:nvPicPr>
        <p:blipFill>
          <a:blip r:embed="rId2"/>
          <a:stretch>
            <a:fillRect/>
          </a:stretch>
        </p:blipFill>
        <p:spPr>
          <a:xfrm>
            <a:off x="4062779" y="932141"/>
            <a:ext cx="4624021" cy="3657600"/>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0749C03-0C8E-6EF0-C8F3-54EC79DED7CD}"/>
                  </a:ext>
                </a:extLst>
              </p:cNvPr>
              <p:cNvSpPr txBox="1"/>
              <p:nvPr/>
            </p:nvSpPr>
            <p:spPr>
              <a:xfrm>
                <a:off x="49130" y="3661153"/>
                <a:ext cx="4013649" cy="1092671"/>
              </a:xfrm>
              <a:prstGeom prst="rect">
                <a:avLst/>
              </a:prstGeom>
              <a:noFill/>
            </p:spPr>
            <p:txBody>
              <a:bodyPr wrap="square" rtlCol="0">
                <a:spAutoFit/>
              </a:bodyPr>
              <a:lstStyle/>
              <a:p>
                <a:r>
                  <a:rPr lang="en-US" b="1" u="sng" dirty="0"/>
                  <a:t>Known/Measured</a:t>
                </a:r>
              </a:p>
              <a:p>
                <a:r>
                  <a:rPr lang="en-US" dirty="0"/>
                  <a:t>  Sensor Images: </a:t>
                </a:r>
                <a14:m>
                  <m:oMath xmlns:m="http://schemas.openxmlformats.org/officeDocument/2006/math">
                    <m:d>
                      <m:dPr>
                        <m:begChr m:val="{"/>
                        <m:endChr m:val="}"/>
                        <m:ctrlPr>
                          <a:rPr lang="en-US"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(1)</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m:t>
                            </m:r>
                            <m:r>
                              <a:rPr lang="en-US" b="0" i="1" smtClean="0">
                                <a:latin typeface="Cambria Math" panose="02040503050406030204" pitchFamily="18" charset="0"/>
                              </a:rPr>
                              <m:t>2</m:t>
                            </m:r>
                            <m:r>
                              <a:rPr lang="en-US" i="1">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𝐼</m:t>
                            </m:r>
                          </m:e>
                          <m:sup>
                            <m:r>
                              <a:rPr lang="en-US" i="1">
                                <a:latin typeface="Cambria Math" panose="02040503050406030204" pitchFamily="18" charset="0"/>
                              </a:rPr>
                              <m:t>(</m:t>
                            </m:r>
                            <m:r>
                              <a:rPr lang="en-US" b="0" i="1" smtClean="0">
                                <a:latin typeface="Cambria Math" panose="02040503050406030204" pitchFamily="18" charset="0"/>
                              </a:rPr>
                              <m:t>𝑁</m:t>
                            </m:r>
                            <m:r>
                              <a:rPr lang="en-US" i="1">
                                <a:latin typeface="Cambria Math" panose="02040503050406030204" pitchFamily="18" charset="0"/>
                              </a:rPr>
                              <m:t>)</m:t>
                            </m:r>
                          </m:sup>
                        </m:sSup>
                      </m:e>
                    </m:d>
                  </m:oMath>
                </a14:m>
                <a:endParaRPr lang="en-US" dirty="0"/>
              </a:p>
              <a:p>
                <a:r>
                  <a:rPr lang="en-US" dirty="0"/>
                  <a:t>  SLM Patterns: </a:t>
                </a:r>
                <a14:m>
                  <m:oMath xmlns:m="http://schemas.openxmlformats.org/officeDocument/2006/math">
                    <m:d>
                      <m:dPr>
                        <m:begChr m:val="{"/>
                        <m:endChr m:val="}"/>
                        <m:ctrlPr>
                          <a:rPr lang="el-GR" b="1" i="1" smtClean="0">
                            <a:latin typeface="Cambria Math" panose="02040503050406030204" pitchFamily="18" charset="0"/>
                          </a:rPr>
                        </m:ctrlPr>
                      </m:dPr>
                      <m:e>
                        <m:sSubSup>
                          <m:sSubSupPr>
                            <m:ctrlPr>
                              <a:rPr lang="el-GR" b="1" i="1">
                                <a:latin typeface="Cambria Math" panose="02040503050406030204" pitchFamily="18" charset="0"/>
                              </a:rPr>
                            </m:ctrlPr>
                          </m:sSubSupPr>
                          <m:e>
                            <m:r>
                              <m:rPr>
                                <m:sty m:val="p"/>
                              </m:rPr>
                              <a:rPr lang="el-GR" b="1" i="1">
                                <a:latin typeface="Cambria Math" panose="02040503050406030204" pitchFamily="18" charset="0"/>
                              </a:rPr>
                              <m:t>Φ</m:t>
                            </m:r>
                          </m:e>
                          <m:sub>
                            <m:r>
                              <a:rPr lang="en-US" b="1" i="1">
                                <a:latin typeface="Cambria Math" panose="02040503050406030204" pitchFamily="18" charset="0"/>
                              </a:rPr>
                              <m:t>𝑺𝑳𝑴</m:t>
                            </m:r>
                          </m:sub>
                          <m:sup>
                            <m:r>
                              <a:rPr lang="en-US" b="1" i="1">
                                <a:latin typeface="Cambria Math" panose="02040503050406030204" pitchFamily="18" charset="0"/>
                              </a:rPr>
                              <m:t>(</m:t>
                            </m:r>
                            <m:r>
                              <a:rPr lang="en-US" b="1" i="1" smtClean="0">
                                <a:latin typeface="Cambria Math" panose="02040503050406030204" pitchFamily="18" charset="0"/>
                              </a:rPr>
                              <m:t>𝟏</m:t>
                            </m:r>
                            <m:r>
                              <a:rPr lang="en-US" b="1" i="1">
                                <a:latin typeface="Cambria Math" panose="02040503050406030204" pitchFamily="18" charset="0"/>
                              </a:rPr>
                              <m:t>)</m:t>
                            </m:r>
                          </m:sup>
                        </m:sSubSup>
                        <m:r>
                          <a:rPr lang="en-US" b="1" i="1" smtClean="0">
                            <a:latin typeface="Cambria Math" panose="02040503050406030204" pitchFamily="18" charset="0"/>
                          </a:rPr>
                          <m:t>,</m:t>
                        </m:r>
                        <m:sSubSup>
                          <m:sSubSupPr>
                            <m:ctrlPr>
                              <a:rPr lang="el-GR" b="1" i="1">
                                <a:latin typeface="Cambria Math" panose="02040503050406030204" pitchFamily="18" charset="0"/>
                              </a:rPr>
                            </m:ctrlPr>
                          </m:sSubSupPr>
                          <m:e>
                            <m:r>
                              <m:rPr>
                                <m:sty m:val="p"/>
                              </m:rPr>
                              <a:rPr lang="el-GR" b="1" i="1">
                                <a:latin typeface="Cambria Math" panose="02040503050406030204" pitchFamily="18" charset="0"/>
                              </a:rPr>
                              <m:t>Φ</m:t>
                            </m:r>
                          </m:e>
                          <m:sub>
                            <m:r>
                              <a:rPr lang="en-US" b="1" i="1">
                                <a:latin typeface="Cambria Math" panose="02040503050406030204" pitchFamily="18" charset="0"/>
                              </a:rPr>
                              <m:t>𝑺𝑳𝑴</m:t>
                            </m:r>
                          </m:sub>
                          <m:sup>
                            <m:r>
                              <a:rPr lang="en-US" b="1" i="1">
                                <a:latin typeface="Cambria Math" panose="02040503050406030204" pitchFamily="18" charset="0"/>
                              </a:rPr>
                              <m:t>(</m:t>
                            </m:r>
                            <m:r>
                              <a:rPr lang="en-US" b="1" i="1" smtClean="0">
                                <a:latin typeface="Cambria Math" panose="02040503050406030204" pitchFamily="18" charset="0"/>
                              </a:rPr>
                              <m:t>𝟐</m:t>
                            </m:r>
                            <m:r>
                              <a:rPr lang="en-US" b="1" i="1">
                                <a:latin typeface="Cambria Math" panose="02040503050406030204" pitchFamily="18" charset="0"/>
                              </a:rPr>
                              <m:t>)</m:t>
                            </m:r>
                          </m:sup>
                        </m:sSubSup>
                        <m:r>
                          <a:rPr lang="en-US" b="1" i="1" smtClean="0">
                            <a:latin typeface="Cambria Math" panose="02040503050406030204" pitchFamily="18" charset="0"/>
                          </a:rPr>
                          <m:t>,</m:t>
                        </m:r>
                        <m:r>
                          <a:rPr lang="en-US" b="1" i="1" smtClean="0">
                            <a:latin typeface="Cambria Math" panose="02040503050406030204" pitchFamily="18" charset="0"/>
                            <a:ea typeface="Cambria Math" panose="02040503050406030204" pitchFamily="18" charset="0"/>
                          </a:rPr>
                          <m:t>⋯,</m:t>
                        </m:r>
                        <m:sSubSup>
                          <m:sSubSupPr>
                            <m:ctrlPr>
                              <a:rPr lang="el-GR" b="1" i="1">
                                <a:latin typeface="Cambria Math" panose="02040503050406030204" pitchFamily="18" charset="0"/>
                              </a:rPr>
                            </m:ctrlPr>
                          </m:sSubSupPr>
                          <m:e>
                            <m:r>
                              <m:rPr>
                                <m:sty m:val="p"/>
                              </m:rPr>
                              <a:rPr lang="el-GR" b="1" i="1">
                                <a:latin typeface="Cambria Math" panose="02040503050406030204" pitchFamily="18" charset="0"/>
                              </a:rPr>
                              <m:t>Φ</m:t>
                            </m:r>
                          </m:e>
                          <m:sub>
                            <m:r>
                              <a:rPr lang="en-US" b="1" i="1">
                                <a:latin typeface="Cambria Math" panose="02040503050406030204" pitchFamily="18" charset="0"/>
                              </a:rPr>
                              <m:t>𝑺𝑳𝑴</m:t>
                            </m:r>
                          </m:sub>
                          <m:sup>
                            <m:r>
                              <a:rPr lang="en-US" b="1" i="1">
                                <a:latin typeface="Cambria Math" panose="02040503050406030204" pitchFamily="18" charset="0"/>
                              </a:rPr>
                              <m:t>(</m:t>
                            </m:r>
                            <m:r>
                              <a:rPr lang="en-US" b="1" i="1" smtClean="0">
                                <a:latin typeface="Cambria Math" panose="02040503050406030204" pitchFamily="18" charset="0"/>
                              </a:rPr>
                              <m:t>𝑵</m:t>
                            </m:r>
                            <m:r>
                              <a:rPr lang="en-US" b="1" i="1">
                                <a:latin typeface="Cambria Math" panose="02040503050406030204" pitchFamily="18" charset="0"/>
                              </a:rPr>
                              <m:t>)</m:t>
                            </m:r>
                          </m:sup>
                        </m:sSubSup>
                      </m:e>
                    </m:d>
                  </m:oMath>
                </a14:m>
                <a:endParaRPr lang="en-US" dirty="0"/>
              </a:p>
            </p:txBody>
          </p:sp>
        </mc:Choice>
        <mc:Fallback xmlns="">
          <p:sp>
            <p:nvSpPr>
              <p:cNvPr id="24" name="TextBox 23">
                <a:extLst>
                  <a:ext uri="{FF2B5EF4-FFF2-40B4-BE49-F238E27FC236}">
                    <a16:creationId xmlns:a16="http://schemas.microsoft.com/office/drawing/2014/main" id="{60749C03-0C8E-6EF0-C8F3-54EC79DED7CD}"/>
                  </a:ext>
                </a:extLst>
              </p:cNvPr>
              <p:cNvSpPr txBox="1">
                <a:spLocks noRot="1" noChangeAspect="1" noMove="1" noResize="1" noEditPoints="1" noAdjustHandles="1" noChangeArrowheads="1" noChangeShapeType="1" noTextEdit="1"/>
              </p:cNvSpPr>
              <p:nvPr/>
            </p:nvSpPr>
            <p:spPr>
              <a:xfrm>
                <a:off x="49130" y="3661153"/>
                <a:ext cx="4013649" cy="1092671"/>
              </a:xfrm>
              <a:prstGeom prst="rect">
                <a:avLst/>
              </a:prstGeom>
              <a:blipFill>
                <a:blip r:embed="rId3"/>
                <a:stretch>
                  <a:fillRect l="-1216" t="-3352" b="-2235"/>
                </a:stretch>
              </a:blipFill>
            </p:spPr>
            <p:txBody>
              <a:bodyPr/>
              <a:lstStyle/>
              <a:p>
                <a:r>
                  <a:rPr lang="en-US">
                    <a:noFill/>
                  </a:rPr>
                  <a:t> </a:t>
                </a:r>
              </a:p>
            </p:txBody>
          </p:sp>
        </mc:Fallback>
      </mc:AlternateContent>
      <p:pic>
        <p:nvPicPr>
          <p:cNvPr id="27" name="Picture 26">
            <a:extLst>
              <a:ext uri="{FF2B5EF4-FFF2-40B4-BE49-F238E27FC236}">
                <a16:creationId xmlns:a16="http://schemas.microsoft.com/office/drawing/2014/main" id="{E75CD37D-BE0D-5ED6-45BC-2CCB600CB2A0}"/>
              </a:ext>
            </a:extLst>
          </p:cNvPr>
          <p:cNvPicPr>
            <a:picLocks noChangeAspect="1"/>
          </p:cNvPicPr>
          <p:nvPr/>
        </p:nvPicPr>
        <p:blipFill>
          <a:blip r:embed="rId4"/>
          <a:stretch>
            <a:fillRect/>
          </a:stretch>
        </p:blipFill>
        <p:spPr>
          <a:xfrm>
            <a:off x="204293" y="932141"/>
            <a:ext cx="2217234" cy="1371600"/>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7581F027-D2BD-C70A-3087-21B199795AC4}"/>
                  </a:ext>
                </a:extLst>
              </p:cNvPr>
              <p:cNvSpPr txBox="1"/>
              <p:nvPr/>
            </p:nvSpPr>
            <p:spPr>
              <a:xfrm>
                <a:off x="2445863" y="830433"/>
                <a:ext cx="2372397" cy="646331"/>
              </a:xfrm>
              <a:prstGeom prst="rect">
                <a:avLst/>
              </a:prstGeom>
              <a:noFill/>
            </p:spPr>
            <p:txBody>
              <a:bodyPr wrap="square" rtlCol="0">
                <a:spAutoFit/>
              </a:bodyPr>
              <a:lstStyle/>
              <a:p>
                <a:r>
                  <a:rPr lang="en-US" b="1" u="sng" dirty="0"/>
                  <a:t>Unknown</a:t>
                </a:r>
              </a:p>
              <a:p>
                <a:r>
                  <a:rPr lang="en-US" dirty="0"/>
                  <a:t>  SLM Plane Field: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𝑆𝐿𝑀</m:t>
                        </m:r>
                      </m:sub>
                    </m:sSub>
                  </m:oMath>
                </a14:m>
                <a:endParaRPr lang="en-US" dirty="0"/>
              </a:p>
            </p:txBody>
          </p:sp>
        </mc:Choice>
        <mc:Fallback xmlns="">
          <p:sp>
            <p:nvSpPr>
              <p:cNvPr id="28" name="TextBox 27">
                <a:extLst>
                  <a:ext uri="{FF2B5EF4-FFF2-40B4-BE49-F238E27FC236}">
                    <a16:creationId xmlns:a16="http://schemas.microsoft.com/office/drawing/2014/main" id="{7581F027-D2BD-C70A-3087-21B199795AC4}"/>
                  </a:ext>
                </a:extLst>
              </p:cNvPr>
              <p:cNvSpPr txBox="1">
                <a:spLocks noRot="1" noChangeAspect="1" noMove="1" noResize="1" noEditPoints="1" noAdjustHandles="1" noChangeArrowheads="1" noChangeShapeType="1" noTextEdit="1"/>
              </p:cNvSpPr>
              <p:nvPr/>
            </p:nvSpPr>
            <p:spPr>
              <a:xfrm>
                <a:off x="2445863" y="830433"/>
                <a:ext cx="2372397" cy="646331"/>
              </a:xfrm>
              <a:prstGeom prst="rect">
                <a:avLst/>
              </a:prstGeom>
              <a:blipFill>
                <a:blip r:embed="rId5"/>
                <a:stretch>
                  <a:fillRect l="-2057" t="-4717" b="-141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4BE3B98-658C-2C14-58F3-D365E1C74A51}"/>
                  </a:ext>
                </a:extLst>
              </p:cNvPr>
              <p:cNvSpPr txBox="1"/>
              <p:nvPr/>
            </p:nvSpPr>
            <p:spPr>
              <a:xfrm>
                <a:off x="2625172" y="2184158"/>
                <a:ext cx="58674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𝑆𝐿𝑀</m:t>
                          </m:r>
                        </m:sub>
                      </m:sSub>
                    </m:oMath>
                  </m:oMathPara>
                </a14:m>
                <a:endParaRPr lang="en-US" dirty="0"/>
              </a:p>
            </p:txBody>
          </p:sp>
        </mc:Choice>
        <mc:Fallback xmlns="">
          <p:sp>
            <p:nvSpPr>
              <p:cNvPr id="58" name="TextBox 57">
                <a:extLst>
                  <a:ext uri="{FF2B5EF4-FFF2-40B4-BE49-F238E27FC236}">
                    <a16:creationId xmlns:a16="http://schemas.microsoft.com/office/drawing/2014/main" id="{64BE3B98-658C-2C14-58F3-D365E1C74A51}"/>
                  </a:ext>
                </a:extLst>
              </p:cNvPr>
              <p:cNvSpPr txBox="1">
                <a:spLocks noRot="1" noChangeAspect="1" noMove="1" noResize="1" noEditPoints="1" noAdjustHandles="1" noChangeArrowheads="1" noChangeShapeType="1" noTextEdit="1"/>
              </p:cNvSpPr>
              <p:nvPr/>
            </p:nvSpPr>
            <p:spPr>
              <a:xfrm>
                <a:off x="2625172" y="2184158"/>
                <a:ext cx="586740" cy="369332"/>
              </a:xfrm>
              <a:prstGeom prst="rect">
                <a:avLst/>
              </a:prstGeom>
              <a:blipFill>
                <a:blip r:embed="rId6"/>
                <a:stretch>
                  <a:fillRect r="-3125"/>
                </a:stretch>
              </a:blipFill>
            </p:spPr>
            <p:txBody>
              <a:bodyPr/>
              <a:lstStyle/>
              <a:p>
                <a:r>
                  <a:rPr lang="en-US">
                    <a:noFill/>
                  </a:rPr>
                  <a:t> </a:t>
                </a:r>
              </a:p>
            </p:txBody>
          </p:sp>
        </mc:Fallback>
      </mc:AlternateContent>
      <p:cxnSp>
        <p:nvCxnSpPr>
          <p:cNvPr id="64" name="Straight Arrow Connector 63">
            <a:extLst>
              <a:ext uri="{FF2B5EF4-FFF2-40B4-BE49-F238E27FC236}">
                <a16:creationId xmlns:a16="http://schemas.microsoft.com/office/drawing/2014/main" id="{95C5D18F-53B9-6486-CF81-CD5FC394E0EA}"/>
              </a:ext>
            </a:extLst>
          </p:cNvPr>
          <p:cNvCxnSpPr>
            <a:cxnSpLocks/>
          </p:cNvCxnSpPr>
          <p:nvPr/>
        </p:nvCxnSpPr>
        <p:spPr>
          <a:xfrm flipH="1" flipV="1">
            <a:off x="2479489" y="2206321"/>
            <a:ext cx="218613" cy="177522"/>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02BA35B-CE89-E101-BB6B-331DB0DB8495}"/>
              </a:ext>
            </a:extLst>
          </p:cNvPr>
          <p:cNvSpPr txBox="1"/>
          <p:nvPr/>
        </p:nvSpPr>
        <p:spPr>
          <a:xfrm>
            <a:off x="1152415" y="833111"/>
            <a:ext cx="517272" cy="1569660"/>
          </a:xfrm>
          <a:prstGeom prst="rect">
            <a:avLst/>
          </a:prstGeom>
          <a:noFill/>
        </p:spPr>
        <p:txBody>
          <a:bodyPr wrap="square" rtlCol="0">
            <a:spAutoFit/>
          </a:bodyPr>
          <a:lstStyle/>
          <a:p>
            <a:pPr algn="ctr"/>
            <a:r>
              <a:rPr lang="en-US" sz="9600" b="1" dirty="0">
                <a:solidFill>
                  <a:schemeClr val="bg1">
                    <a:alpha val="65000"/>
                  </a:schemeClr>
                </a:solidFill>
              </a:rPr>
              <a:t>?</a:t>
            </a:r>
          </a:p>
        </p:txBody>
      </p:sp>
      <p:cxnSp>
        <p:nvCxnSpPr>
          <p:cNvPr id="76" name="Connector: Curved 75">
            <a:extLst>
              <a:ext uri="{FF2B5EF4-FFF2-40B4-BE49-F238E27FC236}">
                <a16:creationId xmlns:a16="http://schemas.microsoft.com/office/drawing/2014/main" id="{E9998D81-D76A-C82A-B7F8-7889B0B87239}"/>
              </a:ext>
            </a:extLst>
          </p:cNvPr>
          <p:cNvCxnSpPr>
            <a:cxnSpLocks/>
          </p:cNvCxnSpPr>
          <p:nvPr/>
        </p:nvCxnSpPr>
        <p:spPr>
          <a:xfrm>
            <a:off x="2445863" y="1494433"/>
            <a:ext cx="1653062" cy="1177240"/>
          </a:xfrm>
          <a:prstGeom prst="curvedConnector3">
            <a:avLst/>
          </a:prstGeom>
          <a:ln w="508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1238CFFF-725D-25E9-B4F4-31E95050161E}"/>
                  </a:ext>
                </a:extLst>
              </p:cNvPr>
              <p:cNvSpPr txBox="1"/>
              <p:nvPr/>
            </p:nvSpPr>
            <p:spPr>
              <a:xfrm>
                <a:off x="155668" y="2590011"/>
                <a:ext cx="2581275" cy="923330"/>
              </a:xfrm>
              <a:prstGeom prst="rect">
                <a:avLst/>
              </a:prstGeom>
              <a:noFill/>
            </p:spPr>
            <p:txBody>
              <a:bodyPr wrap="square">
                <a:spAutoFit/>
              </a:bodyPr>
              <a:lstStyle/>
              <a:p>
                <a:r>
                  <a:rPr lang="en-US" b="1" dirty="0">
                    <a:solidFill>
                      <a:srgbClr val="FF0000"/>
                    </a:solidFill>
                  </a:rPr>
                  <a:t>Want to find a field </a:t>
                </a:r>
                <a14:m>
                  <m:oMath xmlns:m="http://schemas.openxmlformats.org/officeDocument/2006/math">
                    <m:sSub>
                      <m:sSubPr>
                        <m:ctrlPr>
                          <a:rPr lang="en-US" b="1" i="1" smtClean="0">
                            <a:solidFill>
                              <a:srgbClr val="FF0000"/>
                            </a:solidFill>
                            <a:latin typeface="Cambria Math" panose="02040503050406030204" pitchFamily="18" charset="0"/>
                          </a:rPr>
                        </m:ctrlPr>
                      </m:sSubPr>
                      <m:e>
                        <m:acc>
                          <m:accPr>
                            <m:chr m:val="̂"/>
                            <m:ctrlPr>
                              <a:rPr lang="en-US" b="1" i="1" smtClean="0">
                                <a:solidFill>
                                  <a:srgbClr val="FF0000"/>
                                </a:solidFill>
                                <a:latin typeface="Cambria Math" panose="02040503050406030204" pitchFamily="18" charset="0"/>
                              </a:rPr>
                            </m:ctrlPr>
                          </m:accPr>
                          <m:e>
                            <m:r>
                              <a:rPr lang="en-US" b="1" i="1" smtClean="0">
                                <a:solidFill>
                                  <a:srgbClr val="FF0000"/>
                                </a:solidFill>
                                <a:latin typeface="Cambria Math" panose="02040503050406030204" pitchFamily="18" charset="0"/>
                              </a:rPr>
                              <m:t>𝒖</m:t>
                            </m:r>
                          </m:e>
                        </m:acc>
                      </m:e>
                      <m:sub>
                        <m:r>
                          <a:rPr lang="en-US" b="1" i="1" smtClean="0">
                            <a:solidFill>
                              <a:srgbClr val="FF0000"/>
                            </a:solidFill>
                            <a:latin typeface="Cambria Math" panose="02040503050406030204" pitchFamily="18" charset="0"/>
                          </a:rPr>
                          <m:t>𝑺𝑳𝑴</m:t>
                        </m:r>
                      </m:sub>
                    </m:sSub>
                  </m:oMath>
                </a14:m>
                <a:r>
                  <a:rPr lang="en-US" b="1" dirty="0">
                    <a:solidFill>
                      <a:srgbClr val="FF0000"/>
                    </a:solidFill>
                  </a:rPr>
                  <a:t> that gives approximately the same sensor images</a:t>
                </a:r>
              </a:p>
            </p:txBody>
          </p:sp>
        </mc:Choice>
        <mc:Fallback xmlns="">
          <p:sp>
            <p:nvSpPr>
              <p:cNvPr id="82" name="TextBox 81">
                <a:extLst>
                  <a:ext uri="{FF2B5EF4-FFF2-40B4-BE49-F238E27FC236}">
                    <a16:creationId xmlns:a16="http://schemas.microsoft.com/office/drawing/2014/main" id="{1238CFFF-725D-25E9-B4F4-31E95050161E}"/>
                  </a:ext>
                </a:extLst>
              </p:cNvPr>
              <p:cNvSpPr txBox="1">
                <a:spLocks noRot="1" noChangeAspect="1" noMove="1" noResize="1" noEditPoints="1" noAdjustHandles="1" noChangeArrowheads="1" noChangeShapeType="1" noTextEdit="1"/>
              </p:cNvSpPr>
              <p:nvPr/>
            </p:nvSpPr>
            <p:spPr>
              <a:xfrm>
                <a:off x="155668" y="2590011"/>
                <a:ext cx="2581275" cy="923330"/>
              </a:xfrm>
              <a:prstGeom prst="rect">
                <a:avLst/>
              </a:prstGeom>
              <a:blipFill>
                <a:blip r:embed="rId7"/>
                <a:stretch>
                  <a:fillRect l="-2128" t="-3974" r="-1655" b="-99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EF86E6BA-7B5B-AE26-7081-9975932602AE}"/>
                  </a:ext>
                </a:extLst>
              </p:cNvPr>
              <p:cNvSpPr txBox="1"/>
              <p:nvPr/>
            </p:nvSpPr>
            <p:spPr>
              <a:xfrm>
                <a:off x="2714335" y="2848586"/>
                <a:ext cx="55805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𝑆𝐿𝑀</m:t>
                          </m:r>
                        </m:sub>
                      </m:sSub>
                    </m:oMath>
                  </m:oMathPara>
                </a14:m>
                <a:endParaRPr lang="en-US" dirty="0"/>
              </a:p>
            </p:txBody>
          </p:sp>
        </mc:Choice>
        <mc:Fallback xmlns="">
          <p:sp>
            <p:nvSpPr>
              <p:cNvPr id="84" name="TextBox 83">
                <a:extLst>
                  <a:ext uri="{FF2B5EF4-FFF2-40B4-BE49-F238E27FC236}">
                    <a16:creationId xmlns:a16="http://schemas.microsoft.com/office/drawing/2014/main" id="{EF86E6BA-7B5B-AE26-7081-9975932602AE}"/>
                  </a:ext>
                </a:extLst>
              </p:cNvPr>
              <p:cNvSpPr txBox="1">
                <a:spLocks noRot="1" noChangeAspect="1" noMove="1" noResize="1" noEditPoints="1" noAdjustHandles="1" noChangeArrowheads="1" noChangeShapeType="1" noTextEdit="1"/>
              </p:cNvSpPr>
              <p:nvPr/>
            </p:nvSpPr>
            <p:spPr>
              <a:xfrm>
                <a:off x="2714335" y="2848586"/>
                <a:ext cx="558059" cy="369332"/>
              </a:xfrm>
              <a:prstGeom prst="rect">
                <a:avLst/>
              </a:prstGeom>
              <a:blipFill>
                <a:blip r:embed="rId8"/>
                <a:stretch>
                  <a:fillRect t="-6557" r="-8696"/>
                </a:stretch>
              </a:blipFill>
            </p:spPr>
            <p:txBody>
              <a:bodyPr/>
              <a:lstStyle/>
              <a:p>
                <a:r>
                  <a:rPr lang="en-US">
                    <a:noFill/>
                  </a:rPr>
                  <a:t> </a:t>
                </a:r>
              </a:p>
            </p:txBody>
          </p:sp>
        </mc:Fallback>
      </mc:AlternateContent>
      <p:cxnSp>
        <p:nvCxnSpPr>
          <p:cNvPr id="85" name="Connector: Curved 84">
            <a:extLst>
              <a:ext uri="{FF2B5EF4-FFF2-40B4-BE49-F238E27FC236}">
                <a16:creationId xmlns:a16="http://schemas.microsoft.com/office/drawing/2014/main" id="{54996D18-6A51-E72D-6764-702BA3F50688}"/>
              </a:ext>
            </a:extLst>
          </p:cNvPr>
          <p:cNvCxnSpPr>
            <a:cxnSpLocks/>
            <a:stCxn id="84" idx="3"/>
          </p:cNvCxnSpPr>
          <p:nvPr/>
        </p:nvCxnSpPr>
        <p:spPr>
          <a:xfrm flipV="1">
            <a:off x="3272394" y="2671673"/>
            <a:ext cx="807481" cy="361579"/>
          </a:xfrm>
          <a:prstGeom prst="curvedConnector3">
            <a:avLst/>
          </a:prstGeom>
          <a:ln w="50800">
            <a:solidFill>
              <a:schemeClr val="tx1"/>
            </a:solidFill>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0702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82"/>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84"/>
                                        </p:tgtEl>
                                        <p:attrNameLst>
                                          <p:attrName>style.visibility</p:attrName>
                                        </p:attrNameLst>
                                      </p:cBhvr>
                                      <p:to>
                                        <p:strVal val="hidden"/>
                                      </p:to>
                                    </p:set>
                                  </p:childTnLst>
                                </p:cTn>
                              </p:par>
                              <p:par>
                                <p:cTn id="10" presetID="1" presetClass="exit" presetSubtype="0" fill="hold" nodeType="withEffect">
                                  <p:stCondLst>
                                    <p:cond delay="0"/>
                                  </p:stCondLst>
                                  <p:childTnLst>
                                    <p:set>
                                      <p:cBhvr>
                                        <p:cTn id="11" dur="1" fill="hold">
                                          <p:stCondLst>
                                            <p:cond delay="0"/>
                                          </p:stCondLst>
                                        </p:cTn>
                                        <p:tgtEl>
                                          <p:spTgt spid="8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82"/>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8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2" grpId="1"/>
      <p:bldP spid="84" grpId="0"/>
      <p:bldP spid="84"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6628D-FC74-DA12-D74D-9740773A92E3}"/>
              </a:ext>
            </a:extLst>
          </p:cNvPr>
          <p:cNvSpPr>
            <a:spLocks noGrp="1"/>
          </p:cNvSpPr>
          <p:nvPr>
            <p:ph type="title"/>
          </p:nvPr>
        </p:nvSpPr>
        <p:spPr/>
        <p:txBody>
          <a:bodyPr>
            <a:normAutofit fontScale="90000"/>
          </a:bodyPr>
          <a:lstStyle/>
          <a:p>
            <a:r>
              <a:rPr lang="en-US" dirty="0"/>
              <a:t>Optimization Objective Function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5EBF374-D26B-549E-63E9-595808B8E69E}"/>
                  </a:ext>
                </a:extLst>
              </p:cNvPr>
              <p:cNvSpPr>
                <a:spLocks noGrp="1"/>
              </p:cNvSpPr>
              <p:nvPr>
                <p:ph idx="1"/>
              </p:nvPr>
            </p:nvSpPr>
            <p:spPr/>
            <p:txBody>
              <a:bodyPr>
                <a:norm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𝑢</m:t>
                              </m:r>
                            </m:e>
                          </m:acc>
                        </m:e>
                        <m:sub>
                          <m:r>
                            <a:rPr lang="en-US" sz="2400" b="0" i="1" smtClean="0">
                              <a:latin typeface="Cambria Math" panose="02040503050406030204" pitchFamily="18" charset="0"/>
                            </a:rPr>
                            <m:t>𝑆𝐿𝑀</m:t>
                          </m:r>
                        </m:sub>
                      </m:sSub>
                      <m:func>
                        <m:funcPr>
                          <m:ctrlPr>
                            <a:rPr lang="en-US" sz="2400" i="1" smtClean="0">
                              <a:latin typeface="Cambria Math" panose="02040503050406030204" pitchFamily="18" charset="0"/>
                            </a:rPr>
                          </m:ctrlPr>
                        </m:funcPr>
                        <m:fName>
                          <m:r>
                            <a:rPr lang="en-US" sz="2400" b="0" i="1" smtClean="0">
                              <a:latin typeface="Cambria Math" panose="02040503050406030204" pitchFamily="18" charset="0"/>
                            </a:rPr>
                            <m:t>=</m:t>
                          </m:r>
                          <m:limLow>
                            <m:limLowPr>
                              <m:ctrlPr>
                                <a:rPr lang="en-US" sz="2400" i="1" smtClean="0">
                                  <a:latin typeface="Cambria Math" panose="02040503050406030204" pitchFamily="18" charset="0"/>
                                </a:rPr>
                              </m:ctrlPr>
                            </m:limLowPr>
                            <m:e>
                              <m:r>
                                <m:rPr>
                                  <m:sty m:val="p"/>
                                </m:rPr>
                                <a:rPr lang="en-US" sz="2400" b="0" i="0" smtClean="0">
                                  <a:latin typeface="Cambria Math" panose="02040503050406030204" pitchFamily="18" charset="0"/>
                                </a:rPr>
                                <m:t>arg</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min</m:t>
                              </m:r>
                            </m:e>
                            <m:lim>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𝑢</m:t>
                                  </m:r>
                                </m:e>
                                <m:sub>
                                  <m:r>
                                    <a:rPr lang="en-US" sz="2400" b="0" i="1" smtClean="0">
                                      <a:latin typeface="Cambria Math" panose="02040503050406030204" pitchFamily="18" charset="0"/>
                                    </a:rPr>
                                    <m:t>𝑆𝐿𝑀</m:t>
                                  </m:r>
                                </m:sub>
                              </m:sSub>
                            </m:lim>
                          </m:limLow>
                        </m:fName>
                        <m:e>
                          <m:nary>
                            <m:naryPr>
                              <m:chr m:val="∑"/>
                              <m:ctrlPr>
                                <a:rPr lang="en-US" sz="2400" i="1" smtClean="0">
                                  <a:latin typeface="Cambria Math" panose="02040503050406030204" pitchFamily="18" charset="0"/>
                                </a:rPr>
                              </m:ctrlPr>
                            </m:naryPr>
                            <m:sub>
                              <m:r>
                                <m:rPr>
                                  <m:brk m:alnAt="23"/>
                                </m:rPr>
                                <a:rPr lang="en-US" sz="2400" b="0" i="1" smtClean="0">
                                  <a:latin typeface="Cambria Math" panose="02040503050406030204" pitchFamily="18" charset="0"/>
                                </a:rPr>
                                <m:t>𝑖</m:t>
                              </m:r>
                              <m:r>
                                <a:rPr lang="en-US" sz="2400" b="0" i="1" smtClean="0">
                                  <a:latin typeface="Cambria Math" panose="02040503050406030204" pitchFamily="18" charset="0"/>
                                </a:rPr>
                                <m:t>=1</m:t>
                              </m:r>
                            </m:sub>
                            <m:sup>
                              <m:r>
                                <a:rPr lang="en-US" sz="2400" b="0" i="1" smtClean="0">
                                  <a:latin typeface="Cambria Math" panose="02040503050406030204" pitchFamily="18" charset="0"/>
                                </a:rPr>
                                <m:t>𝑁</m:t>
                              </m:r>
                            </m:sup>
                            <m:e>
                              <m:sSup>
                                <m:sSupPr>
                                  <m:ctrlPr>
                                    <a:rPr lang="en-US" sz="240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r>
                                                <a:rPr lang="en-US" sz="2400" i="1">
                                                  <a:latin typeface="Cambria Math" panose="02040503050406030204" pitchFamily="18" charset="0"/>
                                                </a:rPr>
                                                <m:t>𝐼</m:t>
                                              </m:r>
                                            </m:e>
                                            <m:sup>
                                              <m:r>
                                                <a:rPr lang="en-US" sz="2400" b="0" i="1" smtClean="0">
                                                  <a:latin typeface="Cambria Math" panose="02040503050406030204" pitchFamily="18" charset="0"/>
                                                </a:rPr>
                                                <m:t>(</m:t>
                                              </m:r>
                                              <m:r>
                                                <a:rPr lang="en-US" sz="2400" i="1">
                                                  <a:latin typeface="Cambria Math" panose="02040503050406030204" pitchFamily="18" charset="0"/>
                                                </a:rPr>
                                                <m:t>𝑖</m:t>
                                              </m:r>
                                              <m:r>
                                                <a:rPr lang="en-US" sz="2400" b="0" i="1" smtClean="0">
                                                  <a:latin typeface="Cambria Math" panose="02040503050406030204" pitchFamily="18" charset="0"/>
                                                </a:rPr>
                                                <m:t>)</m:t>
                                              </m:r>
                                            </m:sup>
                                          </m:sSup>
                                        </m:e>
                                      </m:rad>
                                      <m:r>
                                        <a:rPr lang="en-US" sz="2400" i="1">
                                          <a:latin typeface="Cambria Math" panose="02040503050406030204" pitchFamily="18" charset="0"/>
                                        </a:rPr>
                                        <m:t> −</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ASM</m:t>
                                          </m:r>
                                        </m:fName>
                                        <m:e>
                                          <m:d>
                                            <m:dPr>
                                              <m:ctrlPr>
                                                <a:rPr lang="en-US" sz="2400" i="1">
                                                  <a:latin typeface="Cambria Math" panose="02040503050406030204" pitchFamily="18" charset="0"/>
                                                </a:rPr>
                                              </m:ctrlPr>
                                            </m:dPr>
                                            <m:e>
                                              <m:sSubSup>
                                                <m:sSubSupPr>
                                                  <m:ctrlPr>
                                                    <a:rPr lang="en-US" sz="2400" i="1">
                                                      <a:latin typeface="Cambria Math" panose="02040503050406030204" pitchFamily="18" charset="0"/>
                                                    </a:rPr>
                                                  </m:ctrlPr>
                                                </m:sSubSupPr>
                                                <m:e>
                                                  <m:r>
                                                    <m:rPr>
                                                      <m:sty m:val="p"/>
                                                    </m:rPr>
                                                    <a:rPr lang="el-GR" sz="2400" i="1">
                                                      <a:latin typeface="Cambria Math" panose="02040503050406030204" pitchFamily="18" charset="0"/>
                                                    </a:rPr>
                                                    <m:t>Φ</m:t>
                                                  </m:r>
                                                </m:e>
                                                <m:sub>
                                                  <m:r>
                                                    <a:rPr lang="en-US" sz="2400" i="1">
                                                      <a:latin typeface="Cambria Math" panose="02040503050406030204" pitchFamily="18" charset="0"/>
                                                    </a:rPr>
                                                    <m:t>𝑆𝐿𝑀</m:t>
                                                  </m:r>
                                                </m:sub>
                                                <m:sup>
                                                  <m:r>
                                                    <a:rPr lang="en-US" sz="2400" b="0" i="1" smtClean="0">
                                                      <a:latin typeface="Cambria Math" panose="02040503050406030204" pitchFamily="18" charset="0"/>
                                                    </a:rPr>
                                                    <m:t>(</m:t>
                                                  </m:r>
                                                  <m:r>
                                                    <a:rPr lang="en-US" sz="2400" i="1">
                                                      <a:latin typeface="Cambria Math" panose="02040503050406030204" pitchFamily="18" charset="0"/>
                                                    </a:rPr>
                                                    <m:t>𝑖</m:t>
                                                  </m:r>
                                                  <m:r>
                                                    <a:rPr lang="en-US" sz="2400" b="0" i="1" smtClean="0">
                                                      <a:latin typeface="Cambria Math" panose="02040503050406030204" pitchFamily="18" charset="0"/>
                                                    </a:rPr>
                                                    <m:t>)</m:t>
                                                  </m:r>
                                                </m:sup>
                                              </m:sSubSup>
                                              <m:sSub>
                                                <m:sSubPr>
                                                  <m:ctrlPr>
                                                    <a:rPr lang="en-US" sz="2400" i="1">
                                                      <a:latin typeface="Cambria Math" panose="02040503050406030204" pitchFamily="18" charset="0"/>
                                                    </a:rPr>
                                                  </m:ctrlPr>
                                                </m:sSubPr>
                                                <m:e>
                                                  <m:r>
                                                    <a:rPr lang="en-US" sz="2400" i="1">
                                                      <a:latin typeface="Cambria Math" panose="02040503050406030204" pitchFamily="18" charset="0"/>
                                                    </a:rPr>
                                                    <m:t>𝑢</m:t>
                                                  </m:r>
                                                </m:e>
                                                <m:sub>
                                                  <m:r>
                                                    <a:rPr lang="en-US" sz="2400" i="1">
                                                      <a:latin typeface="Cambria Math" panose="02040503050406030204" pitchFamily="18" charset="0"/>
                                                    </a:rPr>
                                                    <m:t>𝑆𝐿𝑀</m:t>
                                                  </m:r>
                                                </m:sub>
                                              </m:sSub>
                                            </m:e>
                                          </m:d>
                                        </m:e>
                                      </m:func>
                                    </m:e>
                                  </m:d>
                                </m:e>
                                <m:sup>
                                  <m:r>
                                    <a:rPr lang="en-US" sz="2400" b="0" i="1" smtClean="0">
                                      <a:latin typeface="Cambria Math" panose="02040503050406030204" pitchFamily="18" charset="0"/>
                                    </a:rPr>
                                    <m:t>2</m:t>
                                  </m:r>
                                </m:sup>
                              </m:sSup>
                            </m:e>
                          </m:nary>
                        </m:e>
                      </m:func>
                    </m:oMath>
                  </m:oMathPara>
                </a14:m>
                <a:endParaRPr lang="en-US" sz="2400" dirty="0"/>
              </a:p>
            </p:txBody>
          </p:sp>
        </mc:Choice>
        <mc:Fallback>
          <p:sp>
            <p:nvSpPr>
              <p:cNvPr id="3" name="Content Placeholder 2">
                <a:extLst>
                  <a:ext uri="{FF2B5EF4-FFF2-40B4-BE49-F238E27FC236}">
                    <a16:creationId xmlns:a16="http://schemas.microsoft.com/office/drawing/2014/main" id="{35EBF374-D26B-549E-63E9-595808B8E69E}"/>
                  </a:ext>
                </a:extLst>
              </p:cNvPr>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A1D3DAC-E139-DDE7-F011-68EBEBB7BF6E}"/>
              </a:ext>
            </a:extLst>
          </p:cNvPr>
          <p:cNvSpPr>
            <a:spLocks noGrp="1"/>
          </p:cNvSpPr>
          <p:nvPr>
            <p:ph type="sldNum" sz="quarter" idx="12"/>
          </p:nvPr>
        </p:nvSpPr>
        <p:spPr/>
        <p:txBody>
          <a:bodyPr/>
          <a:lstStyle/>
          <a:p>
            <a:fld id="{106E12CD-FCB1-464E-A775-0B83FDDACE03}" type="slidenum">
              <a:rPr lang="en-US" smtClean="0"/>
              <a:pPr/>
              <a:t>16</a:t>
            </a:fld>
            <a:endParaRPr lang="en-US"/>
          </a:p>
        </p:txBody>
      </p:sp>
      <mc:AlternateContent xmlns:mc="http://schemas.openxmlformats.org/markup-compatibility/2006">
        <mc:Choice xmlns:a14="http://schemas.microsoft.com/office/drawing/2010/main" Requires="a14">
          <p:graphicFrame>
            <p:nvGraphicFramePr>
              <p:cNvPr id="5" name="Table 15">
                <a:extLst>
                  <a:ext uri="{FF2B5EF4-FFF2-40B4-BE49-F238E27FC236}">
                    <a16:creationId xmlns:a16="http://schemas.microsoft.com/office/drawing/2014/main" id="{8D0BA4CE-A344-1067-0E04-EADE305F41B1}"/>
                  </a:ext>
                </a:extLst>
              </p:cNvPr>
              <p:cNvGraphicFramePr>
                <a:graphicFrameLocks noGrp="1"/>
              </p:cNvGraphicFramePr>
              <p:nvPr>
                <p:extLst>
                  <p:ext uri="{D42A27DB-BD31-4B8C-83A1-F6EECF244321}">
                    <p14:modId xmlns:p14="http://schemas.microsoft.com/office/powerpoint/2010/main" val="460554256"/>
                  </p:ext>
                </p:extLst>
              </p:nvPr>
            </p:nvGraphicFramePr>
            <p:xfrm>
              <a:off x="1492885" y="2712715"/>
              <a:ext cx="6158230" cy="1926591"/>
            </p:xfrm>
            <a:graphic>
              <a:graphicData uri="http://schemas.openxmlformats.org/drawingml/2006/table">
                <a:tbl>
                  <a:tblPr bandRow="1">
                    <a:tableStyleId>{073A0DAA-6AF3-43AB-8588-CEC1D06C72B9}</a:tableStyleId>
                  </a:tblPr>
                  <a:tblGrid>
                    <a:gridCol w="1097280">
                      <a:extLst>
                        <a:ext uri="{9D8B030D-6E8A-4147-A177-3AD203B41FA5}">
                          <a16:colId xmlns:a16="http://schemas.microsoft.com/office/drawing/2014/main" val="1344095553"/>
                        </a:ext>
                      </a:extLst>
                    </a:gridCol>
                    <a:gridCol w="5060950">
                      <a:extLst>
                        <a:ext uri="{9D8B030D-6E8A-4147-A177-3AD203B41FA5}">
                          <a16:colId xmlns:a16="http://schemas.microsoft.com/office/drawing/2014/main" val="4294033918"/>
                        </a:ext>
                      </a:extLst>
                    </a:gridCol>
                  </a:tblGrid>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𝑢</m:t>
                                        </m:r>
                                      </m:e>
                                    </m:acc>
                                  </m:e>
                                  <m:sub>
                                    <m:r>
                                      <a:rPr lang="en-US" b="0" i="1" smtClean="0">
                                        <a:latin typeface="Cambria Math" panose="02040503050406030204" pitchFamily="18" charset="0"/>
                                      </a:rPr>
                                      <m:t>𝑆𝐿𝑀</m:t>
                                    </m:r>
                                  </m:sub>
                                </m:sSub>
                              </m:oMath>
                            </m:oMathPara>
                          </a14:m>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Estimated complex field incident on SLM</a:t>
                          </a:r>
                        </a:p>
                      </a:txBody>
                      <a:tcPr/>
                    </a:tc>
                    <a:extLst>
                      <a:ext uri="{0D108BD9-81ED-4DB2-BD59-A6C34878D82A}">
                        <a16:rowId xmlns:a16="http://schemas.microsoft.com/office/drawing/2014/main" val="480442077"/>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𝑢</m:t>
                                    </m:r>
                                  </m:e>
                                  <m:sub>
                                    <m:r>
                                      <a:rPr lang="en-US" b="0" i="1" smtClean="0">
                                        <a:latin typeface="Cambria Math" panose="02040503050406030204" pitchFamily="18" charset="0"/>
                                      </a:rPr>
                                      <m:t>𝑆𝐿𝑀</m:t>
                                    </m:r>
                                  </m:sub>
                                </m:sSub>
                              </m:oMath>
                            </m:oMathPara>
                          </a14:m>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Complex field incident on SLM</a:t>
                          </a:r>
                        </a:p>
                      </a:txBody>
                      <a:tcPr/>
                    </a:tc>
                    <a:extLst>
                      <a:ext uri="{0D108BD9-81ED-4DB2-BD59-A6C34878D82A}">
                        <a16:rowId xmlns:a16="http://schemas.microsoft.com/office/drawing/2014/main" val="1319439149"/>
                      </a:ext>
                    </a:extLst>
                  </a:tr>
                  <a:tr h="370840">
                    <a:tc>
                      <a:txBody>
                        <a:bodyPr/>
                        <a:lstStyle/>
                        <a:p>
                          <a:pPr algn="ctr"/>
                          <a14:m>
                            <m:oMathPara xmlns:m="http://schemas.openxmlformats.org/officeDocument/2006/math">
                              <m:oMathParaPr>
                                <m:jc m:val="centerGroup"/>
                              </m:oMathParaPr>
                              <m:oMath xmlns:m="http://schemas.openxmlformats.org/officeDocument/2006/math">
                                <m:sSubSup>
                                  <m:sSubSupPr>
                                    <m:ctrlPr>
                                      <a:rPr lang="en-US" i="1" smtClean="0">
                                        <a:latin typeface="Cambria Math" panose="02040503050406030204" pitchFamily="18" charset="0"/>
                                      </a:rPr>
                                    </m:ctrlPr>
                                  </m:sSubSupPr>
                                  <m:e>
                                    <m:r>
                                      <m:rPr>
                                        <m:sty m:val="p"/>
                                      </m:rPr>
                                      <a:rPr lang="el-GR" i="1">
                                        <a:latin typeface="Cambria Math" panose="02040503050406030204" pitchFamily="18" charset="0"/>
                                      </a:rPr>
                                      <m:t>Φ</m:t>
                                    </m:r>
                                  </m:e>
                                  <m:sub>
                                    <m:r>
                                      <a:rPr lang="en-US" i="1">
                                        <a:latin typeface="Cambria Math" panose="02040503050406030204" pitchFamily="18" charset="0"/>
                                      </a:rPr>
                                      <m:t>𝑆𝐿𝑀</m:t>
                                    </m:r>
                                  </m:sub>
                                  <m:sup>
                                    <m:r>
                                      <a:rPr lang="en-US" b="0" i="1" smtClean="0">
                                        <a:latin typeface="Cambria Math" panose="02040503050406030204" pitchFamily="18" charset="0"/>
                                      </a:rPr>
                                      <m:t>(</m:t>
                                    </m:r>
                                    <m:r>
                                      <a:rPr lang="en-US" i="1">
                                        <a:latin typeface="Cambria Math" panose="02040503050406030204" pitchFamily="18" charset="0"/>
                                      </a:rPr>
                                      <m:t>𝑖</m:t>
                                    </m:r>
                                    <m:r>
                                      <a:rPr lang="en-US" b="0" i="1" smtClean="0">
                                        <a:latin typeface="Cambria Math" panose="02040503050406030204" pitchFamily="18" charset="0"/>
                                      </a:rPr>
                                      <m:t>)</m:t>
                                    </m:r>
                                  </m:sup>
                                </m:sSubSup>
                              </m:oMath>
                            </m:oMathPara>
                          </a14:m>
                          <a:endParaRPr lang="en-US" dirty="0"/>
                        </a:p>
                      </a:txBody>
                      <a:tcPr/>
                    </a:tc>
                    <a:tc>
                      <a:txBody>
                        <a:bodyPr/>
                        <a:lstStyle/>
                        <a:p>
                          <a:r>
                            <a:rPr lang="en-US" sz="1800" dirty="0"/>
                            <a:t>Pointwise phase shift applied by </a:t>
                          </a:r>
                          <a:r>
                            <a:rPr lang="en-US" sz="1800" dirty="0" err="1"/>
                            <a:t>i</a:t>
                          </a:r>
                          <a:r>
                            <a:rPr lang="en-US" sz="1800" baseline="30000" dirty="0" err="1"/>
                            <a:t>th</a:t>
                          </a:r>
                          <a:r>
                            <a:rPr lang="en-US" sz="1800" dirty="0"/>
                            <a:t> SLM pattern</a:t>
                          </a:r>
                          <a:endParaRPr lang="en-US" dirty="0"/>
                        </a:p>
                      </a:txBody>
                      <a:tcPr/>
                    </a:tc>
                    <a:extLst>
                      <a:ext uri="{0D108BD9-81ED-4DB2-BD59-A6C34878D82A}">
                        <a16:rowId xmlns:a16="http://schemas.microsoft.com/office/drawing/2014/main" val="428129229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i="1">
                                        <a:latin typeface="Cambria Math" panose="02040503050406030204" pitchFamily="18" charset="0"/>
                                      </a:rPr>
                                      <m:t>𝐼</m:t>
                                    </m:r>
                                  </m:e>
                                  <m:sup>
                                    <m:r>
                                      <a:rPr lang="en-US" b="0" i="1" smtClean="0">
                                        <a:latin typeface="Cambria Math" panose="02040503050406030204" pitchFamily="18" charset="0"/>
                                      </a:rPr>
                                      <m:t>(</m:t>
                                    </m:r>
                                    <m:r>
                                      <a:rPr lang="en-US" i="1">
                                        <a:latin typeface="Cambria Math" panose="02040503050406030204" pitchFamily="18" charset="0"/>
                                      </a:rPr>
                                      <m:t>𝑖</m:t>
                                    </m:r>
                                    <m:r>
                                      <a:rPr lang="en-US" b="0" i="1" smtClean="0">
                                        <a:latin typeface="Cambria Math" panose="02040503050406030204" pitchFamily="18" charset="0"/>
                                      </a:rPr>
                                      <m:t>)</m:t>
                                    </m:r>
                                  </m:sup>
                                </m:sSup>
                              </m:oMath>
                            </m:oMathPara>
                          </a14:m>
                          <a:endParaRPr lang="en-US" sz="1800" dirty="0"/>
                        </a:p>
                      </a:txBody>
                      <a:tcPr/>
                    </a:tc>
                    <a:tc>
                      <a:txBody>
                        <a:bodyPr/>
                        <a:lstStyle/>
                        <a:p>
                          <a:r>
                            <a:rPr lang="en-US" b="0" dirty="0"/>
                            <a:t>Intensity pattern on sensor due to </a:t>
                          </a:r>
                          <a:r>
                            <a:rPr lang="en-US" b="0" dirty="0" err="1"/>
                            <a:t>i</a:t>
                          </a:r>
                          <a:r>
                            <a:rPr lang="en-US" b="0" baseline="30000" dirty="0" err="1"/>
                            <a:t>th</a:t>
                          </a:r>
                          <a:r>
                            <a:rPr lang="en-US" b="0" dirty="0"/>
                            <a:t> SLM pattern</a:t>
                          </a:r>
                        </a:p>
                      </a:txBody>
                      <a:tcPr/>
                    </a:tc>
                    <a:extLst>
                      <a:ext uri="{0D108BD9-81ED-4DB2-BD59-A6C34878D82A}">
                        <a16:rowId xmlns:a16="http://schemas.microsoft.com/office/drawing/2014/main" val="1787157869"/>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i="1" smtClean="0">
                                        <a:latin typeface="Cambria Math" panose="02040503050406030204" pitchFamily="18" charset="0"/>
                                      </a:rPr>
                                    </m:ctrlPr>
                                  </m:funcPr>
                                  <m:fName>
                                    <m:r>
                                      <m:rPr>
                                        <m:sty m:val="p"/>
                                      </m:rPr>
                                      <a:rPr lang="en-US">
                                        <a:latin typeface="Cambria Math" panose="02040503050406030204" pitchFamily="18" charset="0"/>
                                      </a:rPr>
                                      <m:t>ASM</m:t>
                                    </m:r>
                                  </m:fName>
                                  <m:e>
                                    <m:d>
                                      <m:dPr>
                                        <m:ctrlPr>
                                          <a:rPr lang="en-US" i="1">
                                            <a:latin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e>
                                    </m:d>
                                  </m:e>
                                </m:func>
                              </m:oMath>
                            </m:oMathPara>
                          </a14:m>
                          <a:endParaRPr lang="en-US" sz="1800" dirty="0"/>
                        </a:p>
                      </a:txBody>
                      <a:tcPr/>
                    </a:tc>
                    <a:tc>
                      <a:txBody>
                        <a:bodyPr/>
                        <a:lstStyle/>
                        <a:p>
                          <a:r>
                            <a:rPr lang="en-US" sz="1800" dirty="0"/>
                            <a:t>ASM propagation operator</a:t>
                          </a:r>
                          <a:endParaRPr lang="en-US" b="0" dirty="0"/>
                        </a:p>
                      </a:txBody>
                      <a:tcPr/>
                    </a:tc>
                    <a:extLst>
                      <a:ext uri="{0D108BD9-81ED-4DB2-BD59-A6C34878D82A}">
                        <a16:rowId xmlns:a16="http://schemas.microsoft.com/office/drawing/2014/main" val="1157913886"/>
                      </a:ext>
                    </a:extLst>
                  </a:tr>
                </a:tbl>
              </a:graphicData>
            </a:graphic>
          </p:graphicFrame>
        </mc:Choice>
        <mc:Fallback>
          <p:graphicFrame>
            <p:nvGraphicFramePr>
              <p:cNvPr id="5" name="Table 15">
                <a:extLst>
                  <a:ext uri="{FF2B5EF4-FFF2-40B4-BE49-F238E27FC236}">
                    <a16:creationId xmlns:a16="http://schemas.microsoft.com/office/drawing/2014/main" id="{8D0BA4CE-A344-1067-0E04-EADE305F41B1}"/>
                  </a:ext>
                </a:extLst>
              </p:cNvPr>
              <p:cNvGraphicFramePr>
                <a:graphicFrameLocks noGrp="1"/>
              </p:cNvGraphicFramePr>
              <p:nvPr>
                <p:extLst>
                  <p:ext uri="{D42A27DB-BD31-4B8C-83A1-F6EECF244321}">
                    <p14:modId xmlns:p14="http://schemas.microsoft.com/office/powerpoint/2010/main" val="460554256"/>
                  </p:ext>
                </p:extLst>
              </p:nvPr>
            </p:nvGraphicFramePr>
            <p:xfrm>
              <a:off x="1492885" y="2712715"/>
              <a:ext cx="6158230" cy="1926591"/>
            </p:xfrm>
            <a:graphic>
              <a:graphicData uri="http://schemas.openxmlformats.org/drawingml/2006/table">
                <a:tbl>
                  <a:tblPr bandRow="1">
                    <a:tableStyleId>{073A0DAA-6AF3-43AB-8588-CEC1D06C72B9}</a:tableStyleId>
                  </a:tblPr>
                  <a:tblGrid>
                    <a:gridCol w="1097280">
                      <a:extLst>
                        <a:ext uri="{9D8B030D-6E8A-4147-A177-3AD203B41FA5}">
                          <a16:colId xmlns:a16="http://schemas.microsoft.com/office/drawing/2014/main" val="1344095553"/>
                        </a:ext>
                      </a:extLst>
                    </a:gridCol>
                    <a:gridCol w="5060950">
                      <a:extLst>
                        <a:ext uri="{9D8B030D-6E8A-4147-A177-3AD203B41FA5}">
                          <a16:colId xmlns:a16="http://schemas.microsoft.com/office/drawing/2014/main" val="4294033918"/>
                        </a:ext>
                      </a:extLst>
                    </a:gridCol>
                  </a:tblGrid>
                  <a:tr h="370840">
                    <a:tc>
                      <a:txBody>
                        <a:bodyPr/>
                        <a:lstStyle/>
                        <a:p>
                          <a:endParaRPr lang="en-US"/>
                        </a:p>
                      </a:txBody>
                      <a:tcPr>
                        <a:blipFill>
                          <a:blip r:embed="rId3"/>
                          <a:stretch>
                            <a:fillRect l="-556" t="-6557" r="-463333" b="-444262"/>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Estimated complex field incident on SLM</a:t>
                          </a:r>
                        </a:p>
                      </a:txBody>
                      <a:tcPr/>
                    </a:tc>
                    <a:extLst>
                      <a:ext uri="{0D108BD9-81ED-4DB2-BD59-A6C34878D82A}">
                        <a16:rowId xmlns:a16="http://schemas.microsoft.com/office/drawing/2014/main" val="480442077"/>
                      </a:ext>
                    </a:extLst>
                  </a:tr>
                  <a:tr h="370840">
                    <a:tc>
                      <a:txBody>
                        <a:bodyPr/>
                        <a:lstStyle/>
                        <a:p>
                          <a:endParaRPr lang="en-US"/>
                        </a:p>
                      </a:txBody>
                      <a:tcPr>
                        <a:blipFill>
                          <a:blip r:embed="rId3"/>
                          <a:stretch>
                            <a:fillRect l="-556" t="-106557" r="-463333" b="-344262"/>
                          </a:stretch>
                        </a:blip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Complex field incident on SLM</a:t>
                          </a:r>
                        </a:p>
                      </a:txBody>
                      <a:tcPr/>
                    </a:tc>
                    <a:extLst>
                      <a:ext uri="{0D108BD9-81ED-4DB2-BD59-A6C34878D82A}">
                        <a16:rowId xmlns:a16="http://schemas.microsoft.com/office/drawing/2014/main" val="1319439149"/>
                      </a:ext>
                    </a:extLst>
                  </a:tr>
                  <a:tr h="436944">
                    <a:tc>
                      <a:txBody>
                        <a:bodyPr/>
                        <a:lstStyle/>
                        <a:p>
                          <a:endParaRPr lang="en-US"/>
                        </a:p>
                      </a:txBody>
                      <a:tcPr>
                        <a:blipFill>
                          <a:blip r:embed="rId3"/>
                          <a:stretch>
                            <a:fillRect l="-556" t="-172603" r="-463333" b="-187671"/>
                          </a:stretch>
                        </a:blipFill>
                      </a:tcPr>
                    </a:tc>
                    <a:tc>
                      <a:txBody>
                        <a:bodyPr/>
                        <a:lstStyle/>
                        <a:p>
                          <a:r>
                            <a:rPr lang="en-US" sz="1800" dirty="0"/>
                            <a:t>Pointwise phase shift applied by </a:t>
                          </a:r>
                          <a:r>
                            <a:rPr lang="en-US" sz="1800" dirty="0" err="1"/>
                            <a:t>i</a:t>
                          </a:r>
                          <a:r>
                            <a:rPr lang="en-US" sz="1800" baseline="30000" dirty="0" err="1"/>
                            <a:t>th</a:t>
                          </a:r>
                          <a:r>
                            <a:rPr lang="en-US" sz="1800" dirty="0"/>
                            <a:t> SLM pattern</a:t>
                          </a:r>
                          <a:endParaRPr lang="en-US" dirty="0"/>
                        </a:p>
                      </a:txBody>
                      <a:tcPr/>
                    </a:tc>
                    <a:extLst>
                      <a:ext uri="{0D108BD9-81ED-4DB2-BD59-A6C34878D82A}">
                        <a16:rowId xmlns:a16="http://schemas.microsoft.com/office/drawing/2014/main" val="4281292293"/>
                      </a:ext>
                    </a:extLst>
                  </a:tr>
                  <a:tr h="377127">
                    <a:tc>
                      <a:txBody>
                        <a:bodyPr/>
                        <a:lstStyle/>
                        <a:p>
                          <a:endParaRPr lang="en-US"/>
                        </a:p>
                      </a:txBody>
                      <a:tcPr>
                        <a:blipFill>
                          <a:blip r:embed="rId3"/>
                          <a:stretch>
                            <a:fillRect l="-556" t="-320968" r="-463333" b="-120968"/>
                          </a:stretch>
                        </a:blipFill>
                      </a:tcPr>
                    </a:tc>
                    <a:tc>
                      <a:txBody>
                        <a:bodyPr/>
                        <a:lstStyle/>
                        <a:p>
                          <a:r>
                            <a:rPr lang="en-US" b="0" dirty="0"/>
                            <a:t>Intensity pattern on sensor due to </a:t>
                          </a:r>
                          <a:r>
                            <a:rPr lang="en-US" b="0" dirty="0" err="1"/>
                            <a:t>i</a:t>
                          </a:r>
                          <a:r>
                            <a:rPr lang="en-US" b="0" baseline="30000" dirty="0" err="1"/>
                            <a:t>th</a:t>
                          </a:r>
                          <a:r>
                            <a:rPr lang="en-US" b="0" dirty="0"/>
                            <a:t> SLM pattern</a:t>
                          </a:r>
                        </a:p>
                      </a:txBody>
                      <a:tcPr/>
                    </a:tc>
                    <a:extLst>
                      <a:ext uri="{0D108BD9-81ED-4DB2-BD59-A6C34878D82A}">
                        <a16:rowId xmlns:a16="http://schemas.microsoft.com/office/drawing/2014/main" val="1787157869"/>
                      </a:ext>
                    </a:extLst>
                  </a:tr>
                  <a:tr h="370840">
                    <a:tc>
                      <a:txBody>
                        <a:bodyPr/>
                        <a:lstStyle/>
                        <a:p>
                          <a:endParaRPr lang="en-US"/>
                        </a:p>
                      </a:txBody>
                      <a:tcPr>
                        <a:blipFill>
                          <a:blip r:embed="rId3"/>
                          <a:stretch>
                            <a:fillRect l="-556" t="-427869" r="-463333" b="-22951"/>
                          </a:stretch>
                        </a:blipFill>
                      </a:tcPr>
                    </a:tc>
                    <a:tc>
                      <a:txBody>
                        <a:bodyPr/>
                        <a:lstStyle/>
                        <a:p>
                          <a:r>
                            <a:rPr lang="en-US" sz="1800" dirty="0"/>
                            <a:t>ASM propagation operator</a:t>
                          </a:r>
                          <a:endParaRPr lang="en-US" b="0" dirty="0"/>
                        </a:p>
                      </a:txBody>
                      <a:tcPr/>
                    </a:tc>
                    <a:extLst>
                      <a:ext uri="{0D108BD9-81ED-4DB2-BD59-A6C34878D82A}">
                        <a16:rowId xmlns:a16="http://schemas.microsoft.com/office/drawing/2014/main" val="1157913886"/>
                      </a:ext>
                    </a:extLst>
                  </a:tr>
                </a:tbl>
              </a:graphicData>
            </a:graphic>
          </p:graphicFrame>
        </mc:Fallback>
      </mc:AlternateContent>
      <p:grpSp>
        <p:nvGrpSpPr>
          <p:cNvPr id="8" name="Group 7">
            <a:extLst>
              <a:ext uri="{FF2B5EF4-FFF2-40B4-BE49-F238E27FC236}">
                <a16:creationId xmlns:a16="http://schemas.microsoft.com/office/drawing/2014/main" id="{0B8A05AE-29B3-5237-50C2-AB7126836255}"/>
              </a:ext>
            </a:extLst>
          </p:cNvPr>
          <p:cNvGrpSpPr/>
          <p:nvPr/>
        </p:nvGrpSpPr>
        <p:grpSpPr>
          <a:xfrm>
            <a:off x="594360" y="2020975"/>
            <a:ext cx="8092440" cy="653979"/>
            <a:chOff x="350520" y="4044745"/>
            <a:chExt cx="8092440" cy="653979"/>
          </a:xfrm>
        </p:grpSpPr>
        <p:sp>
          <p:nvSpPr>
            <p:cNvPr id="6" name="TextBox 5">
              <a:extLst>
                <a:ext uri="{FF2B5EF4-FFF2-40B4-BE49-F238E27FC236}">
                  <a16:creationId xmlns:a16="http://schemas.microsoft.com/office/drawing/2014/main" id="{ED697882-3C07-EA6F-25A7-D4F79CCC0808}"/>
                </a:ext>
              </a:extLst>
            </p:cNvPr>
            <p:cNvSpPr txBox="1"/>
            <p:nvPr/>
          </p:nvSpPr>
          <p:spPr>
            <a:xfrm>
              <a:off x="2522220" y="4052393"/>
              <a:ext cx="5920740" cy="646331"/>
            </a:xfrm>
            <a:prstGeom prst="rect">
              <a:avLst/>
            </a:prstGeom>
            <a:noFill/>
          </p:spPr>
          <p:txBody>
            <a:bodyPr wrap="square" rtlCol="0">
              <a:spAutoFit/>
            </a:bodyPr>
            <a:lstStyle/>
            <a:p>
              <a:r>
                <a:rPr lang="en-US" b="1" dirty="0"/>
                <a:t>Minimize (mean-)squared error between measured intensity patterns and intensity patterns output by model</a:t>
              </a:r>
            </a:p>
          </p:txBody>
        </p:sp>
        <p:sp>
          <p:nvSpPr>
            <p:cNvPr id="7" name="TextBox 6">
              <a:extLst>
                <a:ext uri="{FF2B5EF4-FFF2-40B4-BE49-F238E27FC236}">
                  <a16:creationId xmlns:a16="http://schemas.microsoft.com/office/drawing/2014/main" id="{83E15145-304B-9E79-E62D-3B8DFBCD6EA8}"/>
                </a:ext>
              </a:extLst>
            </p:cNvPr>
            <p:cNvSpPr txBox="1"/>
            <p:nvPr/>
          </p:nvSpPr>
          <p:spPr>
            <a:xfrm>
              <a:off x="350520" y="4044745"/>
              <a:ext cx="2316480" cy="584775"/>
            </a:xfrm>
            <a:prstGeom prst="rect">
              <a:avLst/>
            </a:prstGeom>
            <a:noFill/>
          </p:spPr>
          <p:txBody>
            <a:bodyPr wrap="square" rtlCol="0">
              <a:spAutoFit/>
            </a:bodyPr>
            <a:lstStyle/>
            <a:p>
              <a:r>
                <a:rPr lang="en-US" sz="3200" b="1" dirty="0"/>
                <a:t>CORE IDEA |</a:t>
              </a:r>
            </a:p>
          </p:txBody>
        </p:sp>
      </p:grpSp>
    </p:spTree>
    <p:extLst>
      <p:ext uri="{BB962C8B-B14F-4D97-AF65-F5344CB8AC3E}">
        <p14:creationId xmlns:p14="http://schemas.microsoft.com/office/powerpoint/2010/main" val="23473310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B34CF-CECF-65DA-2724-AF284254AB82}"/>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C38C4EBF-7515-DE4F-4A5E-E93C0362ADA2}"/>
              </a:ext>
            </a:extLst>
          </p:cNvPr>
          <p:cNvSpPr>
            <a:spLocks noGrp="1"/>
          </p:cNvSpPr>
          <p:nvPr>
            <p:ph type="sldNum" sz="quarter" idx="12"/>
          </p:nvPr>
        </p:nvSpPr>
        <p:spPr/>
        <p:txBody>
          <a:bodyPr/>
          <a:lstStyle/>
          <a:p>
            <a:fld id="{106E12CD-FCB1-464E-A775-0B83FDDACE03}" type="slidenum">
              <a:rPr lang="en-US" smtClean="0"/>
              <a:pPr/>
              <a:t>17</a:t>
            </a:fld>
            <a:endParaRPr lang="en-US"/>
          </a:p>
        </p:txBody>
      </p:sp>
      <mc:AlternateContent xmlns:mc="http://schemas.openxmlformats.org/markup-compatibility/2006">
        <mc:Choice xmlns:am3d="http://schemas.microsoft.com/office/drawing/2017/model3d" Requires="am3d">
          <p:graphicFrame>
            <p:nvGraphicFramePr>
              <p:cNvPr id="8" name="Content Placeholder 7">
                <a:extLst>
                  <a:ext uri="{FF2B5EF4-FFF2-40B4-BE49-F238E27FC236}">
                    <a16:creationId xmlns:a16="http://schemas.microsoft.com/office/drawing/2014/main" id="{59DEB346-CCE0-95E6-6C83-D45F2502DAA7}"/>
                  </a:ext>
                </a:extLst>
              </p:cNvPr>
              <p:cNvGraphicFramePr>
                <a:graphicFrameLocks noGrp="1" noChangeAspect="1"/>
              </p:cNvGraphicFramePr>
              <p:nvPr>
                <p:ph idx="1"/>
                <p:extLst>
                  <p:ext uri="{D42A27DB-BD31-4B8C-83A1-F6EECF244321}">
                    <p14:modId xmlns:p14="http://schemas.microsoft.com/office/powerpoint/2010/main" val="4042687040"/>
                  </p:ext>
                </p:extLst>
              </p:nvPr>
            </p:nvGraphicFramePr>
            <p:xfrm>
              <a:off x="1781903" y="1038497"/>
              <a:ext cx="2130032" cy="3134422"/>
            </p:xfrm>
            <a:graphic>
              <a:graphicData uri="http://schemas.microsoft.com/office/drawing/2017/model3d">
                <am3d:model3d r:embed="rId2">
                  <am3d:spPr>
                    <a:xfrm>
                      <a:off x="0" y="0"/>
                      <a:ext cx="2130032" cy="3134422"/>
                    </a:xfrm>
                    <a:prstGeom prst="rect">
                      <a:avLst/>
                    </a:prstGeom>
                  </am3d:spPr>
                  <am3d:camera>
                    <am3d:pos x="0" y="0" z="56130008"/>
                    <am3d:up dx="0" dy="36000000" dz="0"/>
                    <am3d:lookAt x="0" y="0" z="0"/>
                    <am3d:perspective fov="2700000"/>
                  </am3d:camera>
                  <am3d:trans>
                    <am3d:meterPerModelUnit n="150187713" d="1000000"/>
                    <am3d:preTrans dx="6756" dy="-2703378" dz="-6756"/>
                    <am3d:scale>
                      <am3d:sx n="1000000" d="1000000"/>
                      <am3d:sy n="1000000" d="1000000"/>
                      <am3d:sz n="1000000" d="1000000"/>
                    </am3d:scale>
                    <am3d:rot ax="5399934" ay="921891" az="5399651"/>
                    <am3d:postTrans dx="0" dy="0" dz="0"/>
                  </am3d:trans>
                  <am3d:raster rName="Office3DRenderer" rVer="16.0.8326">
                    <am3d:blip r:embed="rId3"/>
                  </am3d:raster>
                  <am3d:objViewport viewportSz="38036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7">
                <a:extLst>
                  <a:ext uri="{FF2B5EF4-FFF2-40B4-BE49-F238E27FC236}">
                    <a16:creationId xmlns:a16="http://schemas.microsoft.com/office/drawing/2014/main" id="{59DEB346-CCE0-95E6-6C83-D45F2502DAA7}"/>
                  </a:ext>
                </a:extLst>
              </p:cNvPr>
              <p:cNvPicPr>
                <a:picLocks noGrp="1" noRot="1" noChangeAspect="1" noMove="1" noResize="1" noEditPoints="1" noAdjustHandles="1" noChangeArrowheads="1" noChangeShapeType="1" noCrop="1"/>
              </p:cNvPicPr>
              <p:nvPr/>
            </p:nvPicPr>
            <p:blipFill>
              <a:blip r:embed="rId3"/>
              <a:stretch>
                <a:fillRect/>
              </a:stretch>
            </p:blipFill>
            <p:spPr>
              <a:xfrm>
                <a:off x="1781903" y="1038497"/>
                <a:ext cx="2130032" cy="313442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Content Placeholder 7">
                <a:extLst>
                  <a:ext uri="{FF2B5EF4-FFF2-40B4-BE49-F238E27FC236}">
                    <a16:creationId xmlns:a16="http://schemas.microsoft.com/office/drawing/2014/main" id="{A9F06101-8A9D-ABFC-999E-86FFB9C6FF78}"/>
                  </a:ext>
                </a:extLst>
              </p:cNvPr>
              <p:cNvGraphicFramePr>
                <a:graphicFrameLocks noChangeAspect="1"/>
              </p:cNvGraphicFramePr>
              <p:nvPr>
                <p:extLst>
                  <p:ext uri="{D42A27DB-BD31-4B8C-83A1-F6EECF244321}">
                    <p14:modId xmlns:p14="http://schemas.microsoft.com/office/powerpoint/2010/main" val="1459579853"/>
                  </p:ext>
                </p:extLst>
              </p:nvPr>
            </p:nvGraphicFramePr>
            <p:xfrm>
              <a:off x="4044971" y="983112"/>
              <a:ext cx="3703464" cy="3245192"/>
            </p:xfrm>
            <a:graphic>
              <a:graphicData uri="http://schemas.microsoft.com/office/drawing/2017/model3d">
                <am3d:model3d r:embed="rId2">
                  <am3d:spPr>
                    <a:xfrm>
                      <a:off x="0" y="0"/>
                      <a:ext cx="3703464" cy="3245192"/>
                    </a:xfrm>
                    <a:prstGeom prst="rect">
                      <a:avLst/>
                    </a:prstGeom>
                  </am3d:spPr>
                  <am3d:camera>
                    <am3d:pos x="0" y="0" z="56130008"/>
                    <am3d:up dx="0" dy="36000000" dz="0"/>
                    <am3d:lookAt x="0" y="0" z="0"/>
                    <am3d:perspective fov="2700000"/>
                  </am3d:camera>
                  <am3d:trans>
                    <am3d:meterPerModelUnit n="150187713" d="1000000"/>
                    <am3d:preTrans dx="6756" dy="-2703378" dz="-6756"/>
                    <am3d:scale>
                      <am3d:sx n="1000000" d="1000000"/>
                      <am3d:sy n="1000000" d="1000000"/>
                      <am3d:sz n="1000000" d="1000000"/>
                    </am3d:scale>
                    <am3d:rot ax="8034190" ay="1764721" az="9130867"/>
                    <am3d:postTrans dx="0" dy="0" dz="0"/>
                  </am3d:trans>
                  <am3d:raster rName="Office3DRenderer" rVer="16.0.8326">
                    <am3d:blip r:embed="rId4"/>
                  </am3d:raster>
                  <am3d:objViewport viewportSz="38036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Content Placeholder 7">
                <a:extLst>
                  <a:ext uri="{FF2B5EF4-FFF2-40B4-BE49-F238E27FC236}">
                    <a16:creationId xmlns:a16="http://schemas.microsoft.com/office/drawing/2014/main" id="{A9F06101-8A9D-ABFC-999E-86FFB9C6FF78}"/>
                  </a:ext>
                </a:extLst>
              </p:cNvPr>
              <p:cNvPicPr>
                <a:picLocks noGrp="1" noRot="1" noChangeAspect="1" noMove="1" noResize="1" noEditPoints="1" noAdjustHandles="1" noChangeArrowheads="1" noChangeShapeType="1" noCrop="1"/>
              </p:cNvPicPr>
              <p:nvPr/>
            </p:nvPicPr>
            <p:blipFill>
              <a:blip r:embed="rId4"/>
              <a:stretch>
                <a:fillRect/>
              </a:stretch>
            </p:blipFill>
            <p:spPr>
              <a:xfrm>
                <a:off x="4044971" y="983112"/>
                <a:ext cx="3703464" cy="3245192"/>
              </a:xfrm>
              <a:prstGeom prst="rect">
                <a:avLst/>
              </a:prstGeom>
            </p:spPr>
          </p:pic>
        </mc:Fallback>
      </mc:AlternateContent>
    </p:spTree>
    <p:extLst>
      <p:ext uri="{BB962C8B-B14F-4D97-AF65-F5344CB8AC3E}">
        <p14:creationId xmlns:p14="http://schemas.microsoft.com/office/powerpoint/2010/main" val="289098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79F14A-C8B8-8C01-D354-42B18ABFD086}"/>
              </a:ext>
            </a:extLst>
          </p:cNvPr>
          <p:cNvSpPr>
            <a:spLocks noGrp="1"/>
          </p:cNvSpPr>
          <p:nvPr>
            <p:ph type="sldNum" sz="quarter" idx="12"/>
          </p:nvPr>
        </p:nvSpPr>
        <p:spPr/>
        <p:txBody>
          <a:bodyPr/>
          <a:lstStyle/>
          <a:p>
            <a:fld id="{106E12CD-FCB1-464E-A775-0B83FDDACE03}" type="slidenum">
              <a:rPr lang="en-US" smtClean="0"/>
              <a:pPr/>
              <a:t>18</a:t>
            </a:fld>
            <a:endParaRPr lang="en-US"/>
          </a:p>
        </p:txBody>
      </p:sp>
      <p:pic>
        <p:nvPicPr>
          <p:cNvPr id="8" name="Picture 7">
            <a:extLst>
              <a:ext uri="{FF2B5EF4-FFF2-40B4-BE49-F238E27FC236}">
                <a16:creationId xmlns:a16="http://schemas.microsoft.com/office/drawing/2014/main" id="{3D7DF45F-DAD3-5ED1-4601-B280D02212EC}"/>
              </a:ext>
            </a:extLst>
          </p:cNvPr>
          <p:cNvPicPr>
            <a:picLocks noChangeAspect="1"/>
          </p:cNvPicPr>
          <p:nvPr/>
        </p:nvPicPr>
        <p:blipFill>
          <a:blip r:embed="rId2"/>
          <a:stretch>
            <a:fillRect/>
          </a:stretch>
        </p:blipFill>
        <p:spPr>
          <a:xfrm>
            <a:off x="1234440" y="800339"/>
            <a:ext cx="6675120" cy="3783613"/>
          </a:xfrm>
          <a:prstGeom prst="rect">
            <a:avLst/>
          </a:prstGeom>
        </p:spPr>
      </p:pic>
      <p:sp>
        <p:nvSpPr>
          <p:cNvPr id="2" name="Title 1">
            <a:extLst>
              <a:ext uri="{FF2B5EF4-FFF2-40B4-BE49-F238E27FC236}">
                <a16:creationId xmlns:a16="http://schemas.microsoft.com/office/drawing/2014/main" id="{78078BF1-40FC-B466-37F6-D634D36A9EA8}"/>
              </a:ext>
            </a:extLst>
          </p:cNvPr>
          <p:cNvSpPr>
            <a:spLocks noGrp="1"/>
          </p:cNvSpPr>
          <p:nvPr>
            <p:ph type="title"/>
          </p:nvPr>
        </p:nvSpPr>
        <p:spPr>
          <a:xfrm>
            <a:off x="457200" y="205979"/>
            <a:ext cx="8229600" cy="548640"/>
          </a:xfrm>
        </p:spPr>
        <p:txBody>
          <a:bodyPr/>
          <a:lstStyle/>
          <a:p>
            <a:r>
              <a:rPr lang="en-US" dirty="0"/>
              <a:t>Synthetic Data Example</a:t>
            </a:r>
          </a:p>
        </p:txBody>
      </p:sp>
    </p:spTree>
    <p:extLst>
      <p:ext uri="{BB962C8B-B14F-4D97-AF65-F5344CB8AC3E}">
        <p14:creationId xmlns:p14="http://schemas.microsoft.com/office/powerpoint/2010/main" val="4101605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D8A8C-1842-AD29-62A5-C65C6BE53FFA}"/>
              </a:ext>
            </a:extLst>
          </p:cNvPr>
          <p:cNvSpPr>
            <a:spLocks noGrp="1"/>
          </p:cNvSpPr>
          <p:nvPr>
            <p:ph type="title"/>
          </p:nvPr>
        </p:nvSpPr>
        <p:spPr/>
        <p:txBody>
          <a:bodyPr/>
          <a:lstStyle/>
          <a:p>
            <a:r>
              <a:rPr lang="en-US" dirty="0"/>
              <a:t>What was done</a:t>
            </a:r>
          </a:p>
        </p:txBody>
      </p:sp>
      <p:sp>
        <p:nvSpPr>
          <p:cNvPr id="3" name="Content Placeholder 2">
            <a:extLst>
              <a:ext uri="{FF2B5EF4-FFF2-40B4-BE49-F238E27FC236}">
                <a16:creationId xmlns:a16="http://schemas.microsoft.com/office/drawing/2014/main" id="{F38B7AB8-AA76-9F84-6652-95BD139AED50}"/>
              </a:ext>
            </a:extLst>
          </p:cNvPr>
          <p:cNvSpPr>
            <a:spLocks noGrp="1"/>
          </p:cNvSpPr>
          <p:nvPr>
            <p:ph idx="1"/>
          </p:nvPr>
        </p:nvSpPr>
        <p:spPr/>
        <p:txBody>
          <a:bodyPr/>
          <a:lstStyle/>
          <a:p>
            <a:r>
              <a:rPr lang="en-US" dirty="0"/>
              <a:t>Phase recovery code with PyTorch &amp; Holotorch</a:t>
            </a:r>
          </a:p>
          <a:p>
            <a:pPr lvl="1"/>
            <a:r>
              <a:rPr lang="en-US" dirty="0"/>
              <a:t>Code for generating synthetic WISHED [add citation here] data</a:t>
            </a:r>
          </a:p>
          <a:p>
            <a:pPr lvl="1"/>
            <a:r>
              <a:rPr lang="en-US" dirty="0"/>
              <a:t>Used PyTorch optimization, NOT Gerchberg-Saxton</a:t>
            </a:r>
          </a:p>
          <a:p>
            <a:pPr lvl="2"/>
            <a:r>
              <a:rPr lang="en-US" dirty="0"/>
              <a:t>PyTorch optimization converges faster than G.S.</a:t>
            </a:r>
          </a:p>
          <a:p>
            <a:r>
              <a:rPr lang="en-US" dirty="0"/>
              <a:t>Say something about models</a:t>
            </a:r>
          </a:p>
          <a:p>
            <a:r>
              <a:rPr lang="en-US" dirty="0"/>
              <a:t>Bug finding</a:t>
            </a:r>
          </a:p>
        </p:txBody>
      </p:sp>
      <p:sp>
        <p:nvSpPr>
          <p:cNvPr id="4" name="Slide Number Placeholder 3">
            <a:extLst>
              <a:ext uri="{FF2B5EF4-FFF2-40B4-BE49-F238E27FC236}">
                <a16:creationId xmlns:a16="http://schemas.microsoft.com/office/drawing/2014/main" id="{64692C2E-7C39-D174-59B7-0FB467B036BA}"/>
              </a:ext>
            </a:extLst>
          </p:cNvPr>
          <p:cNvSpPr>
            <a:spLocks noGrp="1"/>
          </p:cNvSpPr>
          <p:nvPr>
            <p:ph type="sldNum" sz="quarter" idx="12"/>
          </p:nvPr>
        </p:nvSpPr>
        <p:spPr/>
        <p:txBody>
          <a:bodyPr/>
          <a:lstStyle/>
          <a:p>
            <a:fld id="{106E12CD-FCB1-464E-A775-0B83FDDACE03}" type="slidenum">
              <a:rPr lang="en-US" smtClean="0"/>
              <a:pPr/>
              <a:t>1</a:t>
            </a:fld>
            <a:endParaRPr lang="en-US"/>
          </a:p>
        </p:txBody>
      </p:sp>
    </p:spTree>
    <p:extLst>
      <p:ext uri="{BB962C8B-B14F-4D97-AF65-F5344CB8AC3E}">
        <p14:creationId xmlns:p14="http://schemas.microsoft.com/office/powerpoint/2010/main" val="2254358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66F72-71DF-CA7A-0AAD-975E18019AE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0BF3EA6-16CB-EB20-B09F-7F6967C7A4AA}"/>
              </a:ext>
            </a:extLst>
          </p:cNvPr>
          <p:cNvSpPr>
            <a:spLocks noGrp="1"/>
          </p:cNvSpPr>
          <p:nvPr>
            <p:ph idx="1"/>
          </p:nvPr>
        </p:nvSpPr>
        <p:spPr/>
        <p:txBody>
          <a:bodyPr/>
          <a:lstStyle/>
          <a:p>
            <a:r>
              <a:rPr lang="en-US" dirty="0"/>
              <a:t>Note phase only SLM</a:t>
            </a:r>
          </a:p>
          <a:p>
            <a:r>
              <a:rPr lang="en-US" dirty="0"/>
              <a:t>Note that PyTorch/Holotorch works quite well</a:t>
            </a:r>
          </a:p>
          <a:p>
            <a:r>
              <a:rPr lang="en-US" dirty="0"/>
              <a:t>Mention assumption that the field at the SLM plane when there is no SLM present would be the same field that gets “input” to the SLM</a:t>
            </a:r>
          </a:p>
        </p:txBody>
      </p:sp>
      <p:sp>
        <p:nvSpPr>
          <p:cNvPr id="4" name="Slide Number Placeholder 3">
            <a:extLst>
              <a:ext uri="{FF2B5EF4-FFF2-40B4-BE49-F238E27FC236}">
                <a16:creationId xmlns:a16="http://schemas.microsoft.com/office/drawing/2014/main" id="{4C084607-B7EC-9C97-5F32-3C6E58469308}"/>
              </a:ext>
            </a:extLst>
          </p:cNvPr>
          <p:cNvSpPr>
            <a:spLocks noGrp="1"/>
          </p:cNvSpPr>
          <p:nvPr>
            <p:ph type="sldNum" sz="quarter" idx="12"/>
          </p:nvPr>
        </p:nvSpPr>
        <p:spPr/>
        <p:txBody>
          <a:bodyPr/>
          <a:lstStyle/>
          <a:p>
            <a:fld id="{106E12CD-FCB1-464E-A775-0B83FDDACE03}" type="slidenum">
              <a:rPr lang="en-US" smtClean="0"/>
              <a:pPr/>
              <a:t>19</a:t>
            </a:fld>
            <a:endParaRPr lang="en-US"/>
          </a:p>
        </p:txBody>
      </p:sp>
    </p:spTree>
    <p:extLst>
      <p:ext uri="{BB962C8B-B14F-4D97-AF65-F5344CB8AC3E}">
        <p14:creationId xmlns:p14="http://schemas.microsoft.com/office/powerpoint/2010/main" val="26826756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337D-8C56-8F8E-F12F-162A631A3AE4}"/>
              </a:ext>
            </a:extLst>
          </p:cNvPr>
          <p:cNvSpPr>
            <a:spLocks noGrp="1"/>
          </p:cNvSpPr>
          <p:nvPr>
            <p:ph type="title"/>
          </p:nvPr>
        </p:nvSpPr>
        <p:spPr/>
        <p:txBody>
          <a:bodyPr/>
          <a:lstStyle/>
          <a:p>
            <a:r>
              <a:rPr lang="en-US" dirty="0"/>
              <a:t>Implementation Details</a:t>
            </a:r>
          </a:p>
        </p:txBody>
      </p:sp>
      <p:sp>
        <p:nvSpPr>
          <p:cNvPr id="3" name="Content Placeholder 2">
            <a:extLst>
              <a:ext uri="{FF2B5EF4-FFF2-40B4-BE49-F238E27FC236}">
                <a16:creationId xmlns:a16="http://schemas.microsoft.com/office/drawing/2014/main" id="{B7E5351A-ABE3-F856-7832-6D5DDDD2DBDD}"/>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884668E8-E9DD-AD9E-79AF-257F895D2121}"/>
              </a:ext>
            </a:extLst>
          </p:cNvPr>
          <p:cNvSpPr>
            <a:spLocks noGrp="1"/>
          </p:cNvSpPr>
          <p:nvPr>
            <p:ph type="sldNum" sz="quarter" idx="12"/>
          </p:nvPr>
        </p:nvSpPr>
        <p:spPr/>
        <p:txBody>
          <a:bodyPr/>
          <a:lstStyle/>
          <a:p>
            <a:fld id="{106E12CD-FCB1-464E-A775-0B83FDDACE03}" type="slidenum">
              <a:rPr lang="en-US" smtClean="0"/>
              <a:pPr/>
              <a:t>20</a:t>
            </a:fld>
            <a:endParaRPr lang="en-US"/>
          </a:p>
        </p:txBody>
      </p:sp>
    </p:spTree>
    <p:extLst>
      <p:ext uri="{BB962C8B-B14F-4D97-AF65-F5344CB8AC3E}">
        <p14:creationId xmlns:p14="http://schemas.microsoft.com/office/powerpoint/2010/main" val="20940971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9972E-C0BE-0320-619E-3DA9E9BD6CA3}"/>
              </a:ext>
            </a:extLst>
          </p:cNvPr>
          <p:cNvSpPr>
            <a:spLocks noGrp="1"/>
          </p:cNvSpPr>
          <p:nvPr>
            <p:ph type="title"/>
          </p:nvPr>
        </p:nvSpPr>
        <p:spPr/>
        <p:txBody>
          <a:bodyPr/>
          <a:lstStyle/>
          <a:p>
            <a:endParaRPr lang="en-US"/>
          </a:p>
        </p:txBody>
      </p:sp>
      <p:pic>
        <p:nvPicPr>
          <p:cNvPr id="6" name="Content Placeholder 5">
            <a:extLst>
              <a:ext uri="{FF2B5EF4-FFF2-40B4-BE49-F238E27FC236}">
                <a16:creationId xmlns:a16="http://schemas.microsoft.com/office/drawing/2014/main" id="{0D39CDDA-F80C-30FB-C784-F18F9903AB80}"/>
              </a:ext>
            </a:extLst>
          </p:cNvPr>
          <p:cNvPicPr>
            <a:picLocks noGrp="1" noChangeAspect="1"/>
          </p:cNvPicPr>
          <p:nvPr>
            <p:ph idx="1"/>
          </p:nvPr>
        </p:nvPicPr>
        <p:blipFill>
          <a:blip r:embed="rId2"/>
          <a:stretch>
            <a:fillRect/>
          </a:stretch>
        </p:blipFill>
        <p:spPr>
          <a:xfrm>
            <a:off x="2670175" y="859116"/>
            <a:ext cx="3803650" cy="3803650"/>
          </a:xfrm>
        </p:spPr>
      </p:pic>
      <p:sp>
        <p:nvSpPr>
          <p:cNvPr id="4" name="Slide Number Placeholder 3">
            <a:extLst>
              <a:ext uri="{FF2B5EF4-FFF2-40B4-BE49-F238E27FC236}">
                <a16:creationId xmlns:a16="http://schemas.microsoft.com/office/drawing/2014/main" id="{6304468F-DC8F-B7C6-7078-2B72DC1A06FA}"/>
              </a:ext>
            </a:extLst>
          </p:cNvPr>
          <p:cNvSpPr>
            <a:spLocks noGrp="1"/>
          </p:cNvSpPr>
          <p:nvPr>
            <p:ph type="sldNum" sz="quarter" idx="12"/>
          </p:nvPr>
        </p:nvSpPr>
        <p:spPr/>
        <p:txBody>
          <a:bodyPr/>
          <a:lstStyle/>
          <a:p>
            <a:fld id="{106E12CD-FCB1-464E-A775-0B83FDDACE03}" type="slidenum">
              <a:rPr lang="en-US" smtClean="0"/>
              <a:pPr/>
              <a:t>21</a:t>
            </a:fld>
            <a:endParaRPr lang="en-US"/>
          </a:p>
        </p:txBody>
      </p:sp>
    </p:spTree>
    <p:extLst>
      <p:ext uri="{BB962C8B-B14F-4D97-AF65-F5344CB8AC3E}">
        <p14:creationId xmlns:p14="http://schemas.microsoft.com/office/powerpoint/2010/main" val="2363328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D4BE2-8E87-7472-FE19-A3A0F28379CF}"/>
              </a:ext>
            </a:extLst>
          </p:cNvPr>
          <p:cNvSpPr>
            <a:spLocks noGrp="1"/>
          </p:cNvSpPr>
          <p:nvPr>
            <p:ph type="title"/>
          </p:nvPr>
        </p:nvSpPr>
        <p:spPr/>
        <p:txBody>
          <a:bodyPr>
            <a:normAutofit fontScale="90000"/>
          </a:bodyPr>
          <a:lstStyle/>
          <a:p>
            <a:r>
              <a:rPr lang="en-US" dirty="0"/>
              <a:t>Stuff to add</a:t>
            </a:r>
          </a:p>
        </p:txBody>
      </p:sp>
      <p:sp>
        <p:nvSpPr>
          <p:cNvPr id="3" name="Content Placeholder 2">
            <a:extLst>
              <a:ext uri="{FF2B5EF4-FFF2-40B4-BE49-F238E27FC236}">
                <a16:creationId xmlns:a16="http://schemas.microsoft.com/office/drawing/2014/main" id="{0E0CACD7-4ECB-94BA-0881-8B82F39D5F00}"/>
              </a:ext>
            </a:extLst>
          </p:cNvPr>
          <p:cNvSpPr>
            <a:spLocks noGrp="1"/>
          </p:cNvSpPr>
          <p:nvPr>
            <p:ph idx="1"/>
          </p:nvPr>
        </p:nvSpPr>
        <p:spPr/>
        <p:txBody>
          <a:bodyPr/>
          <a:lstStyle/>
          <a:p>
            <a:r>
              <a:rPr lang="en-US" dirty="0"/>
              <a:t>Pictures of SLM patterns</a:t>
            </a:r>
          </a:p>
          <a:p>
            <a:r>
              <a:rPr lang="en-US" dirty="0"/>
              <a:t>Pictures of intensity patterns</a:t>
            </a:r>
          </a:p>
          <a:p>
            <a:r>
              <a:rPr lang="en-US" dirty="0"/>
              <a:t>Stuff about Gerchberg-Saxton</a:t>
            </a:r>
          </a:p>
          <a:p>
            <a:pPr lvl="1"/>
            <a:r>
              <a:rPr lang="en-US" dirty="0"/>
              <a:t>I.e. how inverting </a:t>
            </a:r>
            <a:r>
              <a:rPr lang="en-US"/>
              <a:t>propagation was done</a:t>
            </a:r>
            <a:endParaRPr lang="en-US" dirty="0"/>
          </a:p>
        </p:txBody>
      </p:sp>
      <p:sp>
        <p:nvSpPr>
          <p:cNvPr id="4" name="Slide Number Placeholder 3">
            <a:extLst>
              <a:ext uri="{FF2B5EF4-FFF2-40B4-BE49-F238E27FC236}">
                <a16:creationId xmlns:a16="http://schemas.microsoft.com/office/drawing/2014/main" id="{EC87491E-7548-3E9E-4378-2FC1B0C27249}"/>
              </a:ext>
            </a:extLst>
          </p:cNvPr>
          <p:cNvSpPr>
            <a:spLocks noGrp="1"/>
          </p:cNvSpPr>
          <p:nvPr>
            <p:ph type="sldNum" sz="quarter" idx="12"/>
          </p:nvPr>
        </p:nvSpPr>
        <p:spPr/>
        <p:txBody>
          <a:bodyPr/>
          <a:lstStyle/>
          <a:p>
            <a:fld id="{106E12CD-FCB1-464E-A775-0B83FDDACE03}" type="slidenum">
              <a:rPr lang="en-US" smtClean="0"/>
              <a:pPr/>
              <a:t>22</a:t>
            </a:fld>
            <a:endParaRPr lang="en-US"/>
          </a:p>
        </p:txBody>
      </p:sp>
    </p:spTree>
    <p:extLst>
      <p:ext uri="{BB962C8B-B14F-4D97-AF65-F5344CB8AC3E}">
        <p14:creationId xmlns:p14="http://schemas.microsoft.com/office/powerpoint/2010/main" val="3400371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4E857-67A4-EBF0-EBAE-9AB1A7300681}"/>
              </a:ext>
            </a:extLst>
          </p:cNvPr>
          <p:cNvSpPr>
            <a:spLocks noGrp="1"/>
          </p:cNvSpPr>
          <p:nvPr>
            <p:ph type="title"/>
          </p:nvPr>
        </p:nvSpPr>
        <p:spPr/>
        <p:txBody>
          <a:bodyPr>
            <a:normAutofit fontScale="90000"/>
          </a:bodyPr>
          <a:lstStyle/>
          <a:p>
            <a:r>
              <a:rPr lang="en-US" dirty="0"/>
              <a:t>Stuff to improve</a:t>
            </a:r>
          </a:p>
        </p:txBody>
      </p:sp>
      <p:sp>
        <p:nvSpPr>
          <p:cNvPr id="3" name="Content Placeholder 2">
            <a:extLst>
              <a:ext uri="{FF2B5EF4-FFF2-40B4-BE49-F238E27FC236}">
                <a16:creationId xmlns:a16="http://schemas.microsoft.com/office/drawing/2014/main" id="{498306A6-1294-BBF2-7BB8-43A4A4521D26}"/>
              </a:ext>
            </a:extLst>
          </p:cNvPr>
          <p:cNvSpPr>
            <a:spLocks noGrp="1"/>
          </p:cNvSpPr>
          <p:nvPr>
            <p:ph idx="1"/>
          </p:nvPr>
        </p:nvSpPr>
        <p:spPr/>
        <p:txBody>
          <a:bodyPr/>
          <a:lstStyle/>
          <a:p>
            <a:r>
              <a:rPr lang="en-US" dirty="0"/>
              <a:t>Readability of labels</a:t>
            </a:r>
          </a:p>
        </p:txBody>
      </p:sp>
      <p:sp>
        <p:nvSpPr>
          <p:cNvPr id="4" name="Slide Number Placeholder 3">
            <a:extLst>
              <a:ext uri="{FF2B5EF4-FFF2-40B4-BE49-F238E27FC236}">
                <a16:creationId xmlns:a16="http://schemas.microsoft.com/office/drawing/2014/main" id="{8CCB5F3D-C916-0F48-9199-95F0317C6A04}"/>
              </a:ext>
            </a:extLst>
          </p:cNvPr>
          <p:cNvSpPr>
            <a:spLocks noGrp="1"/>
          </p:cNvSpPr>
          <p:nvPr>
            <p:ph type="sldNum" sz="quarter" idx="12"/>
          </p:nvPr>
        </p:nvSpPr>
        <p:spPr/>
        <p:txBody>
          <a:bodyPr/>
          <a:lstStyle/>
          <a:p>
            <a:fld id="{106E12CD-FCB1-464E-A775-0B83FDDACE03}" type="slidenum">
              <a:rPr lang="en-US" smtClean="0"/>
              <a:pPr/>
              <a:t>23</a:t>
            </a:fld>
            <a:endParaRPr lang="en-US"/>
          </a:p>
        </p:txBody>
      </p:sp>
    </p:spTree>
    <p:extLst>
      <p:ext uri="{BB962C8B-B14F-4D97-AF65-F5344CB8AC3E}">
        <p14:creationId xmlns:p14="http://schemas.microsoft.com/office/powerpoint/2010/main" val="252571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19E2D-3AF2-690B-90C7-4E9A80EEA704}"/>
              </a:ext>
            </a:extLst>
          </p:cNvPr>
          <p:cNvSpPr>
            <a:spLocks noGrp="1"/>
          </p:cNvSpPr>
          <p:nvPr>
            <p:ph type="title"/>
          </p:nvPr>
        </p:nvSpPr>
        <p:spPr/>
        <p:txBody>
          <a:bodyPr>
            <a:normAutofit fontScale="90000"/>
          </a:bodyPr>
          <a:lstStyle/>
          <a:p>
            <a:r>
              <a:rPr lang="en-US" dirty="0"/>
              <a:t>Other</a:t>
            </a:r>
          </a:p>
        </p:txBody>
      </p:sp>
      <p:sp>
        <p:nvSpPr>
          <p:cNvPr id="3" name="Content Placeholder 2">
            <a:extLst>
              <a:ext uri="{FF2B5EF4-FFF2-40B4-BE49-F238E27FC236}">
                <a16:creationId xmlns:a16="http://schemas.microsoft.com/office/drawing/2014/main" id="{A02B8764-AC23-F9DE-785F-782E4D743063}"/>
              </a:ext>
            </a:extLst>
          </p:cNvPr>
          <p:cNvSpPr>
            <a:spLocks noGrp="1"/>
          </p:cNvSpPr>
          <p:nvPr>
            <p:ph idx="1"/>
          </p:nvPr>
        </p:nvSpPr>
        <p:spPr/>
        <p:txBody>
          <a:bodyPr/>
          <a:lstStyle/>
          <a:p>
            <a:r>
              <a:rPr lang="en-US" dirty="0"/>
              <a:t>Write for an audience who is not familiar with the work</a:t>
            </a:r>
          </a:p>
          <a:p>
            <a:r>
              <a:rPr lang="en-US" dirty="0"/>
              <a:t>Specify the problem being solved</a:t>
            </a:r>
          </a:p>
          <a:p>
            <a:pPr lvl="1"/>
            <a:r>
              <a:rPr lang="en-US" dirty="0"/>
              <a:t>I.e. given intensity patterns from SLMs, recover phase at plane before SLM</a:t>
            </a:r>
          </a:p>
        </p:txBody>
      </p:sp>
      <p:sp>
        <p:nvSpPr>
          <p:cNvPr id="4" name="Slide Number Placeholder 3">
            <a:extLst>
              <a:ext uri="{FF2B5EF4-FFF2-40B4-BE49-F238E27FC236}">
                <a16:creationId xmlns:a16="http://schemas.microsoft.com/office/drawing/2014/main" id="{4A401F35-2A0D-D53D-6E25-D24B807C33F7}"/>
              </a:ext>
            </a:extLst>
          </p:cNvPr>
          <p:cNvSpPr>
            <a:spLocks noGrp="1"/>
          </p:cNvSpPr>
          <p:nvPr>
            <p:ph type="sldNum" sz="quarter" idx="12"/>
          </p:nvPr>
        </p:nvSpPr>
        <p:spPr/>
        <p:txBody>
          <a:bodyPr/>
          <a:lstStyle/>
          <a:p>
            <a:fld id="{106E12CD-FCB1-464E-A775-0B83FDDACE03}" type="slidenum">
              <a:rPr lang="en-US" smtClean="0"/>
              <a:pPr/>
              <a:t>24</a:t>
            </a:fld>
            <a:endParaRPr lang="en-US"/>
          </a:p>
        </p:txBody>
      </p:sp>
    </p:spTree>
    <p:extLst>
      <p:ext uri="{BB962C8B-B14F-4D97-AF65-F5344CB8AC3E}">
        <p14:creationId xmlns:p14="http://schemas.microsoft.com/office/powerpoint/2010/main" val="2031332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801AB-250B-3389-80F9-4DDF9BF3C468}"/>
              </a:ext>
            </a:extLst>
          </p:cNvPr>
          <p:cNvSpPr>
            <a:spLocks noGrp="1"/>
          </p:cNvSpPr>
          <p:nvPr>
            <p:ph type="ctrTitle"/>
          </p:nvPr>
        </p:nvSpPr>
        <p:spPr/>
        <p:txBody>
          <a:bodyPr/>
          <a:lstStyle/>
          <a:p>
            <a:r>
              <a:rPr lang="en-US" b="1" dirty="0"/>
              <a:t>CONTEXT AND BACKGROUND</a:t>
            </a:r>
          </a:p>
        </p:txBody>
      </p:sp>
      <p:sp>
        <p:nvSpPr>
          <p:cNvPr id="3" name="Subtitle 2">
            <a:extLst>
              <a:ext uri="{FF2B5EF4-FFF2-40B4-BE49-F238E27FC236}">
                <a16:creationId xmlns:a16="http://schemas.microsoft.com/office/drawing/2014/main" id="{53DABF4E-D39D-0A7B-CB14-54C7EDBF0DB1}"/>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ABF62288-C5D8-F823-48C7-7DF34F2EE6B1}"/>
              </a:ext>
            </a:extLst>
          </p:cNvPr>
          <p:cNvSpPr>
            <a:spLocks noGrp="1"/>
          </p:cNvSpPr>
          <p:nvPr>
            <p:ph type="sldNum" sz="quarter" idx="12"/>
          </p:nvPr>
        </p:nvSpPr>
        <p:spPr/>
        <p:txBody>
          <a:bodyPr/>
          <a:lstStyle/>
          <a:p>
            <a:fld id="{106E12CD-FCB1-464E-A775-0B83FDDACE03}" type="slidenum">
              <a:rPr lang="en-US" smtClean="0"/>
              <a:pPr/>
              <a:t>2</a:t>
            </a:fld>
            <a:endParaRPr lang="en-US" dirty="0"/>
          </a:p>
        </p:txBody>
      </p:sp>
    </p:spTree>
    <p:extLst>
      <p:ext uri="{BB962C8B-B14F-4D97-AF65-F5344CB8AC3E}">
        <p14:creationId xmlns:p14="http://schemas.microsoft.com/office/powerpoint/2010/main" val="179453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9A914-9EC4-FECD-DAD7-C97D336EA6DE}"/>
              </a:ext>
            </a:extLst>
          </p:cNvPr>
          <p:cNvSpPr>
            <a:spLocks noGrp="1"/>
          </p:cNvSpPr>
          <p:nvPr>
            <p:ph type="title"/>
          </p:nvPr>
        </p:nvSpPr>
        <p:spPr/>
        <p:txBody>
          <a:bodyPr/>
          <a:lstStyle/>
          <a:p>
            <a:r>
              <a:rPr lang="en-US" dirty="0"/>
              <a:t>FIRST PROBLEM TO SOLVE</a:t>
            </a:r>
          </a:p>
        </p:txBody>
      </p:sp>
      <p:sp>
        <p:nvSpPr>
          <p:cNvPr id="3" name="Text Placeholder 2">
            <a:extLst>
              <a:ext uri="{FF2B5EF4-FFF2-40B4-BE49-F238E27FC236}">
                <a16:creationId xmlns:a16="http://schemas.microsoft.com/office/drawing/2014/main" id="{B6F5F0C9-D68B-71C1-6F65-2F0D3514BBE4}"/>
              </a:ext>
            </a:extLst>
          </p:cNvPr>
          <p:cNvSpPr>
            <a:spLocks noGrp="1"/>
          </p:cNvSpPr>
          <p:nvPr>
            <p:ph type="body" idx="1"/>
          </p:nvPr>
        </p:nvSpPr>
        <p:spPr/>
        <p:txBody>
          <a:bodyPr/>
          <a:lstStyle/>
          <a:p>
            <a:r>
              <a:rPr lang="en-US" dirty="0"/>
              <a:t>How to recover optical wavefronts?</a:t>
            </a:r>
          </a:p>
        </p:txBody>
      </p:sp>
      <p:sp>
        <p:nvSpPr>
          <p:cNvPr id="4" name="Slide Number Placeholder 3">
            <a:extLst>
              <a:ext uri="{FF2B5EF4-FFF2-40B4-BE49-F238E27FC236}">
                <a16:creationId xmlns:a16="http://schemas.microsoft.com/office/drawing/2014/main" id="{4ED70784-7D9C-C54E-60D0-D49B185BC0EB}"/>
              </a:ext>
            </a:extLst>
          </p:cNvPr>
          <p:cNvSpPr>
            <a:spLocks noGrp="1"/>
          </p:cNvSpPr>
          <p:nvPr>
            <p:ph type="sldNum" sz="quarter" idx="12"/>
          </p:nvPr>
        </p:nvSpPr>
        <p:spPr/>
        <p:txBody>
          <a:bodyPr/>
          <a:lstStyle/>
          <a:p>
            <a:fld id="{106E12CD-FCB1-464E-A775-0B83FDDACE03}" type="slidenum">
              <a:rPr lang="en-US" smtClean="0"/>
              <a:pPr/>
              <a:t>3</a:t>
            </a:fld>
            <a:endParaRPr lang="en-US"/>
          </a:p>
        </p:txBody>
      </p:sp>
    </p:spTree>
    <p:extLst>
      <p:ext uri="{BB962C8B-B14F-4D97-AF65-F5344CB8AC3E}">
        <p14:creationId xmlns:p14="http://schemas.microsoft.com/office/powerpoint/2010/main" val="1539781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D66C5-F68D-3009-4731-C6B30419803F}"/>
              </a:ext>
            </a:extLst>
          </p:cNvPr>
          <p:cNvSpPr>
            <a:spLocks noGrp="1"/>
          </p:cNvSpPr>
          <p:nvPr>
            <p:ph type="title"/>
          </p:nvPr>
        </p:nvSpPr>
        <p:spPr/>
        <p:txBody>
          <a:bodyPr>
            <a:normAutofit fontScale="90000"/>
          </a:bodyPr>
          <a:lstStyle/>
          <a:p>
            <a:r>
              <a:rPr lang="en-US" dirty="0"/>
              <a:t>Objective</a:t>
            </a:r>
          </a:p>
        </p:txBody>
      </p:sp>
      <p:sp>
        <p:nvSpPr>
          <p:cNvPr id="3" name="Content Placeholder 2">
            <a:extLst>
              <a:ext uri="{FF2B5EF4-FFF2-40B4-BE49-F238E27FC236}">
                <a16:creationId xmlns:a16="http://schemas.microsoft.com/office/drawing/2014/main" id="{90213DFE-79ED-833F-31F6-2092705A685E}"/>
              </a:ext>
            </a:extLst>
          </p:cNvPr>
          <p:cNvSpPr>
            <a:spLocks noGrp="1"/>
          </p:cNvSpPr>
          <p:nvPr>
            <p:ph idx="1"/>
          </p:nvPr>
        </p:nvSpPr>
        <p:spPr/>
        <p:txBody>
          <a:bodyPr/>
          <a:lstStyle/>
          <a:p>
            <a:r>
              <a:rPr lang="en-US" dirty="0"/>
              <a:t>Want to reconstruct optical wavefronts</a:t>
            </a:r>
          </a:p>
          <a:p>
            <a:pPr lvl="1"/>
            <a:r>
              <a:rPr lang="en-US" dirty="0"/>
              <a:t>I.e. recover amplitude and phase of optical fields</a:t>
            </a:r>
          </a:p>
          <a:p>
            <a:endParaRPr lang="en-US" dirty="0"/>
          </a:p>
        </p:txBody>
      </p:sp>
      <p:sp>
        <p:nvSpPr>
          <p:cNvPr id="4" name="Slide Number Placeholder 3">
            <a:extLst>
              <a:ext uri="{FF2B5EF4-FFF2-40B4-BE49-F238E27FC236}">
                <a16:creationId xmlns:a16="http://schemas.microsoft.com/office/drawing/2014/main" id="{ACCE8A02-8EC2-3542-78A4-4ED768E53CD2}"/>
              </a:ext>
            </a:extLst>
          </p:cNvPr>
          <p:cNvSpPr>
            <a:spLocks noGrp="1"/>
          </p:cNvSpPr>
          <p:nvPr>
            <p:ph type="sldNum" sz="quarter" idx="12"/>
          </p:nvPr>
        </p:nvSpPr>
        <p:spPr/>
        <p:txBody>
          <a:bodyPr/>
          <a:lstStyle/>
          <a:p>
            <a:fld id="{106E12CD-FCB1-464E-A775-0B83FDDACE03}" type="slidenum">
              <a:rPr lang="en-US" smtClean="0"/>
              <a:pPr/>
              <a:t>4</a:t>
            </a:fld>
            <a:endParaRPr lang="en-US"/>
          </a:p>
        </p:txBody>
      </p:sp>
      <p:pic>
        <p:nvPicPr>
          <p:cNvPr id="5" name="Content Placeholder 5">
            <a:extLst>
              <a:ext uri="{FF2B5EF4-FFF2-40B4-BE49-F238E27FC236}">
                <a16:creationId xmlns:a16="http://schemas.microsoft.com/office/drawing/2014/main" id="{2657ADDF-A928-6DA8-DD3D-8950AC973CE7}"/>
              </a:ext>
            </a:extLst>
          </p:cNvPr>
          <p:cNvPicPr>
            <a:picLocks noChangeAspect="1"/>
          </p:cNvPicPr>
          <p:nvPr/>
        </p:nvPicPr>
        <p:blipFill>
          <a:blip r:embed="rId2"/>
          <a:stretch>
            <a:fillRect/>
          </a:stretch>
        </p:blipFill>
        <p:spPr>
          <a:xfrm>
            <a:off x="3291840" y="1994419"/>
            <a:ext cx="2560320" cy="2560320"/>
          </a:xfrm>
          <a:prstGeom prst="rect">
            <a:avLst/>
          </a:prstGeom>
        </p:spPr>
      </p:pic>
      <p:sp>
        <p:nvSpPr>
          <p:cNvPr id="6" name="TextBox 5">
            <a:extLst>
              <a:ext uri="{FF2B5EF4-FFF2-40B4-BE49-F238E27FC236}">
                <a16:creationId xmlns:a16="http://schemas.microsoft.com/office/drawing/2014/main" id="{A61ABDE2-CEF6-1D14-8C85-3398A6D86860}"/>
              </a:ext>
            </a:extLst>
          </p:cNvPr>
          <p:cNvSpPr txBox="1"/>
          <p:nvPr/>
        </p:nvSpPr>
        <p:spPr>
          <a:xfrm>
            <a:off x="405259" y="2559071"/>
            <a:ext cx="2837636" cy="1323439"/>
          </a:xfrm>
          <a:prstGeom prst="rect">
            <a:avLst/>
          </a:prstGeom>
          <a:noFill/>
        </p:spPr>
        <p:txBody>
          <a:bodyPr wrap="none" rtlCol="0">
            <a:spAutoFit/>
          </a:bodyPr>
          <a:lstStyle/>
          <a:p>
            <a:pPr algn="ctr"/>
            <a:r>
              <a:rPr lang="en-US" sz="2000" b="1" u="sng" dirty="0"/>
              <a:t>Field has…</a:t>
            </a:r>
          </a:p>
          <a:p>
            <a:pPr algn="ctr"/>
            <a:r>
              <a:rPr lang="en-US" sz="2000" b="1" dirty="0"/>
              <a:t>Amplitude</a:t>
            </a:r>
            <a:r>
              <a:rPr lang="en-US" sz="2000" dirty="0"/>
              <a:t> (arrow length)</a:t>
            </a:r>
          </a:p>
          <a:p>
            <a:pPr algn="ctr"/>
            <a:r>
              <a:rPr lang="en-US" sz="2000" dirty="0"/>
              <a:t>and</a:t>
            </a:r>
          </a:p>
          <a:p>
            <a:pPr algn="ctr"/>
            <a:r>
              <a:rPr lang="en-US" sz="2000" b="1" dirty="0"/>
              <a:t>Phase</a:t>
            </a:r>
            <a:r>
              <a:rPr lang="en-US" sz="2000" dirty="0"/>
              <a:t> (oscillation offsets)</a:t>
            </a:r>
          </a:p>
        </p:txBody>
      </p:sp>
    </p:spTree>
    <p:extLst>
      <p:ext uri="{BB962C8B-B14F-4D97-AF65-F5344CB8AC3E}">
        <p14:creationId xmlns:p14="http://schemas.microsoft.com/office/powerpoint/2010/main" val="879024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C4C342FD-AE21-2C11-EC87-6992293C89FD}"/>
              </a:ext>
            </a:extLst>
          </p:cNvPr>
          <p:cNvPicPr>
            <a:picLocks noGrp="1" noChangeAspect="1"/>
          </p:cNvPicPr>
          <p:nvPr>
            <p:ph idx="1"/>
          </p:nvPr>
        </p:nvPicPr>
        <p:blipFill>
          <a:blip r:embed="rId2"/>
          <a:stretch>
            <a:fillRect/>
          </a:stretch>
        </p:blipFill>
        <p:spPr>
          <a:xfrm>
            <a:off x="5486400" y="1090655"/>
            <a:ext cx="3200400" cy="3200400"/>
          </a:xfrm>
        </p:spPr>
      </p:pic>
      <p:sp>
        <p:nvSpPr>
          <p:cNvPr id="2" name="Title 1">
            <a:extLst>
              <a:ext uri="{FF2B5EF4-FFF2-40B4-BE49-F238E27FC236}">
                <a16:creationId xmlns:a16="http://schemas.microsoft.com/office/drawing/2014/main" id="{97A59CA5-9C59-4B2A-18B1-4DACF6D16A1F}"/>
              </a:ext>
            </a:extLst>
          </p:cNvPr>
          <p:cNvSpPr>
            <a:spLocks noGrp="1"/>
          </p:cNvSpPr>
          <p:nvPr>
            <p:ph type="title"/>
          </p:nvPr>
        </p:nvSpPr>
        <p:spPr/>
        <p:txBody>
          <a:bodyPr/>
          <a:lstStyle/>
          <a:p>
            <a:r>
              <a:rPr lang="en-US" dirty="0"/>
              <a:t>Why is wavefront recovery difficult?</a:t>
            </a:r>
          </a:p>
        </p:txBody>
      </p:sp>
      <p:sp>
        <p:nvSpPr>
          <p:cNvPr id="4" name="Slide Number Placeholder 3">
            <a:extLst>
              <a:ext uri="{FF2B5EF4-FFF2-40B4-BE49-F238E27FC236}">
                <a16:creationId xmlns:a16="http://schemas.microsoft.com/office/drawing/2014/main" id="{6D4331F3-A49C-E198-D227-B0C8E7EFA627}"/>
              </a:ext>
            </a:extLst>
          </p:cNvPr>
          <p:cNvSpPr>
            <a:spLocks noGrp="1"/>
          </p:cNvSpPr>
          <p:nvPr>
            <p:ph type="sldNum" sz="quarter" idx="12"/>
          </p:nvPr>
        </p:nvSpPr>
        <p:spPr/>
        <p:txBody>
          <a:bodyPr/>
          <a:lstStyle/>
          <a:p>
            <a:fld id="{106E12CD-FCB1-464E-A775-0B83FDDACE03}" type="slidenum">
              <a:rPr lang="en-US" smtClean="0"/>
              <a:pPr/>
              <a:t>5</a:t>
            </a:fld>
            <a:endParaRPr lang="en-US"/>
          </a:p>
        </p:txBody>
      </p:sp>
      <p:sp>
        <p:nvSpPr>
          <p:cNvPr id="7" name="TextBox 6">
            <a:extLst>
              <a:ext uri="{FF2B5EF4-FFF2-40B4-BE49-F238E27FC236}">
                <a16:creationId xmlns:a16="http://schemas.microsoft.com/office/drawing/2014/main" id="{D0AF6056-D449-99AF-0698-27AB2377516B}"/>
              </a:ext>
            </a:extLst>
          </p:cNvPr>
          <p:cNvSpPr txBox="1"/>
          <p:nvPr/>
        </p:nvSpPr>
        <p:spPr>
          <a:xfrm>
            <a:off x="2080956" y="3388259"/>
            <a:ext cx="3463192" cy="707886"/>
          </a:xfrm>
          <a:prstGeom prst="rect">
            <a:avLst/>
          </a:prstGeom>
          <a:noFill/>
        </p:spPr>
        <p:txBody>
          <a:bodyPr wrap="none" rtlCol="0">
            <a:spAutoFit/>
          </a:bodyPr>
          <a:lstStyle/>
          <a:p>
            <a:pPr algn="ctr"/>
            <a:r>
              <a:rPr lang="en-US" sz="2000" dirty="0">
                <a:solidFill>
                  <a:srgbClr val="009C00"/>
                </a:solidFill>
              </a:rPr>
              <a:t>Why not just sample the fields?</a:t>
            </a:r>
          </a:p>
          <a:p>
            <a:pPr algn="ctr"/>
            <a:r>
              <a:rPr lang="en-US" sz="2000" dirty="0">
                <a:solidFill>
                  <a:srgbClr val="009C00"/>
                </a:solidFill>
              </a:rPr>
              <a:t>(Like an oscilloscope?)</a:t>
            </a:r>
          </a:p>
        </p:txBody>
      </p:sp>
      <p:sp>
        <p:nvSpPr>
          <p:cNvPr id="10" name="TextBox 9">
            <a:extLst>
              <a:ext uri="{FF2B5EF4-FFF2-40B4-BE49-F238E27FC236}">
                <a16:creationId xmlns:a16="http://schemas.microsoft.com/office/drawing/2014/main" id="{9AE58DB2-6A6D-92C1-F80B-C1E0A9EA2946}"/>
              </a:ext>
            </a:extLst>
          </p:cNvPr>
          <p:cNvSpPr txBox="1"/>
          <p:nvPr/>
        </p:nvSpPr>
        <p:spPr>
          <a:xfrm>
            <a:off x="2137381" y="4001954"/>
            <a:ext cx="3350341" cy="707886"/>
          </a:xfrm>
          <a:prstGeom prst="rect">
            <a:avLst/>
          </a:prstGeom>
          <a:noFill/>
        </p:spPr>
        <p:txBody>
          <a:bodyPr wrap="none" rtlCol="0">
            <a:spAutoFit/>
          </a:bodyPr>
          <a:lstStyle/>
          <a:p>
            <a:pPr algn="ctr"/>
            <a:r>
              <a:rPr lang="en-US" sz="2000" dirty="0">
                <a:solidFill>
                  <a:srgbClr val="009CFF"/>
                </a:solidFill>
              </a:rPr>
              <a:t>Optical frequencies: &gt; 400 THz</a:t>
            </a:r>
          </a:p>
          <a:p>
            <a:pPr algn="ctr"/>
            <a:r>
              <a:rPr lang="en-US" sz="2000" dirty="0">
                <a:solidFill>
                  <a:srgbClr val="009CFF"/>
                </a:solidFill>
              </a:rPr>
              <a:t>No ADCs for those frequencies</a:t>
            </a:r>
          </a:p>
        </p:txBody>
      </p:sp>
      <p:pic>
        <p:nvPicPr>
          <p:cNvPr id="9" name="Picture 8">
            <a:extLst>
              <a:ext uri="{FF2B5EF4-FFF2-40B4-BE49-F238E27FC236}">
                <a16:creationId xmlns:a16="http://schemas.microsoft.com/office/drawing/2014/main" id="{DB592537-2791-940C-6024-629E898CAC3B}"/>
              </a:ext>
            </a:extLst>
          </p:cNvPr>
          <p:cNvPicPr>
            <a:picLocks noChangeAspect="1"/>
          </p:cNvPicPr>
          <p:nvPr/>
        </p:nvPicPr>
        <p:blipFill>
          <a:blip r:embed="rId3"/>
          <a:stretch>
            <a:fillRect/>
          </a:stretch>
        </p:blipFill>
        <p:spPr>
          <a:xfrm>
            <a:off x="3199436" y="787603"/>
            <a:ext cx="1828800" cy="1364776"/>
          </a:xfrm>
          <a:prstGeom prst="rect">
            <a:avLst/>
          </a:prstGeom>
        </p:spPr>
      </p:pic>
      <p:sp>
        <p:nvSpPr>
          <p:cNvPr id="11" name="TextBox 10">
            <a:extLst>
              <a:ext uri="{FF2B5EF4-FFF2-40B4-BE49-F238E27FC236}">
                <a16:creationId xmlns:a16="http://schemas.microsoft.com/office/drawing/2014/main" id="{CB6A316D-6998-188B-FEEF-650AC98F9D60}"/>
              </a:ext>
            </a:extLst>
          </p:cNvPr>
          <p:cNvSpPr txBox="1"/>
          <p:nvPr/>
        </p:nvSpPr>
        <p:spPr>
          <a:xfrm>
            <a:off x="32" y="739708"/>
            <a:ext cx="3198440" cy="400110"/>
          </a:xfrm>
          <a:prstGeom prst="rect">
            <a:avLst/>
          </a:prstGeom>
          <a:noFill/>
        </p:spPr>
        <p:txBody>
          <a:bodyPr wrap="none" rtlCol="0">
            <a:spAutoFit/>
          </a:bodyPr>
          <a:lstStyle/>
          <a:p>
            <a:pPr algn="ctr"/>
            <a:r>
              <a:rPr lang="en-US" sz="2000" dirty="0">
                <a:solidFill>
                  <a:srgbClr val="009C00"/>
                </a:solidFill>
              </a:rPr>
              <a:t>Use a typical camera sensor?</a:t>
            </a:r>
          </a:p>
        </p:txBody>
      </p:sp>
      <p:sp>
        <p:nvSpPr>
          <p:cNvPr id="13" name="TextBox 12">
            <a:extLst>
              <a:ext uri="{FF2B5EF4-FFF2-40B4-BE49-F238E27FC236}">
                <a16:creationId xmlns:a16="http://schemas.microsoft.com/office/drawing/2014/main" id="{2916E758-C5F5-10FB-88FB-C65779FE4456}"/>
              </a:ext>
            </a:extLst>
          </p:cNvPr>
          <p:cNvSpPr txBox="1"/>
          <p:nvPr/>
        </p:nvSpPr>
        <p:spPr>
          <a:xfrm>
            <a:off x="0" y="1076806"/>
            <a:ext cx="3198504" cy="707886"/>
          </a:xfrm>
          <a:prstGeom prst="rect">
            <a:avLst/>
          </a:prstGeom>
          <a:noFill/>
        </p:spPr>
        <p:txBody>
          <a:bodyPr wrap="none" rtlCol="0">
            <a:spAutoFit/>
          </a:bodyPr>
          <a:lstStyle/>
          <a:p>
            <a:pPr algn="ctr"/>
            <a:r>
              <a:rPr lang="en-US" sz="2000" dirty="0">
                <a:solidFill>
                  <a:srgbClr val="009CFF"/>
                </a:solidFill>
              </a:rPr>
              <a:t>Standard CCD/CMOS sensors</a:t>
            </a:r>
          </a:p>
          <a:p>
            <a:pPr algn="ctr"/>
            <a:r>
              <a:rPr lang="en-US" sz="2000" dirty="0">
                <a:solidFill>
                  <a:srgbClr val="009CFF"/>
                </a:solidFill>
              </a:rPr>
              <a:t>only capture intensity</a:t>
            </a:r>
          </a:p>
        </p:txBody>
      </p:sp>
      <p:pic>
        <p:nvPicPr>
          <p:cNvPr id="12" name="Picture 11">
            <a:extLst>
              <a:ext uri="{FF2B5EF4-FFF2-40B4-BE49-F238E27FC236}">
                <a16:creationId xmlns:a16="http://schemas.microsoft.com/office/drawing/2014/main" id="{E222C616-105E-323F-1FFA-63D0ED4B383F}"/>
              </a:ext>
            </a:extLst>
          </p:cNvPr>
          <p:cNvPicPr>
            <a:picLocks noChangeAspect="1"/>
          </p:cNvPicPr>
          <p:nvPr/>
        </p:nvPicPr>
        <p:blipFill>
          <a:blip r:embed="rId4"/>
          <a:stretch>
            <a:fillRect/>
          </a:stretch>
        </p:blipFill>
        <p:spPr>
          <a:xfrm>
            <a:off x="5486399" y="1095585"/>
            <a:ext cx="3200527" cy="3195470"/>
          </a:xfrm>
          <a:prstGeom prst="rect">
            <a:avLst/>
          </a:prstGeom>
        </p:spPr>
      </p:pic>
      <p:pic>
        <p:nvPicPr>
          <p:cNvPr id="19" name="Graphic 18">
            <a:extLst>
              <a:ext uri="{FF2B5EF4-FFF2-40B4-BE49-F238E27FC236}">
                <a16:creationId xmlns:a16="http://schemas.microsoft.com/office/drawing/2014/main" id="{C128543E-D3E0-CFB1-58CA-F471041E2A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7082" y="2797050"/>
            <a:ext cx="2286000" cy="1720560"/>
          </a:xfrm>
          <a:prstGeom prst="rect">
            <a:avLst/>
          </a:prstGeom>
        </p:spPr>
      </p:pic>
      <p:sp>
        <p:nvSpPr>
          <p:cNvPr id="20" name="TextBox 19">
            <a:extLst>
              <a:ext uri="{FF2B5EF4-FFF2-40B4-BE49-F238E27FC236}">
                <a16:creationId xmlns:a16="http://schemas.microsoft.com/office/drawing/2014/main" id="{F829EEA1-F488-6CD9-7D0F-750468E2C036}"/>
              </a:ext>
            </a:extLst>
          </p:cNvPr>
          <p:cNvSpPr txBox="1"/>
          <p:nvPr/>
        </p:nvSpPr>
        <p:spPr>
          <a:xfrm>
            <a:off x="1084964" y="2113244"/>
            <a:ext cx="3902928" cy="400110"/>
          </a:xfrm>
          <a:prstGeom prst="rect">
            <a:avLst/>
          </a:prstGeom>
          <a:noFill/>
        </p:spPr>
        <p:txBody>
          <a:bodyPr wrap="none" rtlCol="0">
            <a:spAutoFit/>
          </a:bodyPr>
          <a:lstStyle/>
          <a:p>
            <a:pPr algn="ctr"/>
            <a:r>
              <a:rPr lang="en-US" sz="2000" dirty="0">
                <a:solidFill>
                  <a:srgbClr val="009C00"/>
                </a:solidFill>
              </a:rPr>
              <a:t>Shack-Hartmann wavefront sensor?</a:t>
            </a:r>
          </a:p>
        </p:txBody>
      </p:sp>
      <p:sp>
        <p:nvSpPr>
          <p:cNvPr id="21" name="TextBox 20">
            <a:extLst>
              <a:ext uri="{FF2B5EF4-FFF2-40B4-BE49-F238E27FC236}">
                <a16:creationId xmlns:a16="http://schemas.microsoft.com/office/drawing/2014/main" id="{CCB086C6-FF1F-8D0F-7D37-28CB343D9E04}"/>
              </a:ext>
            </a:extLst>
          </p:cNvPr>
          <p:cNvSpPr txBox="1"/>
          <p:nvPr/>
        </p:nvSpPr>
        <p:spPr>
          <a:xfrm>
            <a:off x="2173659" y="2400940"/>
            <a:ext cx="1725537" cy="400110"/>
          </a:xfrm>
          <a:prstGeom prst="rect">
            <a:avLst/>
          </a:prstGeom>
          <a:noFill/>
        </p:spPr>
        <p:txBody>
          <a:bodyPr wrap="none" rtlCol="0">
            <a:spAutoFit/>
          </a:bodyPr>
          <a:lstStyle/>
          <a:p>
            <a:pPr algn="ctr"/>
            <a:r>
              <a:rPr lang="en-US" sz="2000" dirty="0">
                <a:solidFill>
                  <a:srgbClr val="009CFF"/>
                </a:solidFill>
              </a:rPr>
              <a:t>Low resolution</a:t>
            </a:r>
          </a:p>
        </p:txBody>
      </p:sp>
      <p:sp>
        <p:nvSpPr>
          <p:cNvPr id="22" name="TextBox 21">
            <a:extLst>
              <a:ext uri="{FF2B5EF4-FFF2-40B4-BE49-F238E27FC236}">
                <a16:creationId xmlns:a16="http://schemas.microsoft.com/office/drawing/2014/main" id="{299C2FAA-E0F5-3A5B-698A-FBAEE20F1C6F}"/>
              </a:ext>
            </a:extLst>
          </p:cNvPr>
          <p:cNvSpPr txBox="1"/>
          <p:nvPr/>
        </p:nvSpPr>
        <p:spPr>
          <a:xfrm>
            <a:off x="-10711" y="4229433"/>
            <a:ext cx="4595812" cy="523220"/>
          </a:xfrm>
          <a:prstGeom prst="rect">
            <a:avLst/>
          </a:prstGeom>
          <a:noFill/>
        </p:spPr>
        <p:txBody>
          <a:bodyPr wrap="square" rtlCol="0">
            <a:spAutoFit/>
          </a:bodyPr>
          <a:lstStyle/>
          <a:p>
            <a:r>
              <a:rPr lang="en-US" dirty="0"/>
              <a:t>Source: Wikimedia</a:t>
            </a:r>
          </a:p>
          <a:p>
            <a:r>
              <a:rPr lang="en-US" sz="1000" dirty="0"/>
              <a:t>  https://commons.wikimedia.org/wiki/File:Shack_Hartmann_WFS_lensletarray.svg</a:t>
            </a:r>
          </a:p>
        </p:txBody>
      </p:sp>
      <p:pic>
        <p:nvPicPr>
          <p:cNvPr id="24" name="Picture 23">
            <a:extLst>
              <a:ext uri="{FF2B5EF4-FFF2-40B4-BE49-F238E27FC236}">
                <a16:creationId xmlns:a16="http://schemas.microsoft.com/office/drawing/2014/main" id="{FC2B2573-A69F-5149-F293-9DED31DBECF5}"/>
              </a:ext>
            </a:extLst>
          </p:cNvPr>
          <p:cNvPicPr>
            <a:picLocks noChangeAspect="1"/>
          </p:cNvPicPr>
          <p:nvPr/>
        </p:nvPicPr>
        <p:blipFill>
          <a:blip r:embed="rId7"/>
          <a:stretch>
            <a:fillRect/>
          </a:stretch>
        </p:blipFill>
        <p:spPr>
          <a:xfrm>
            <a:off x="1897082" y="5354415"/>
            <a:ext cx="3657600" cy="2369671"/>
          </a:xfrm>
          <a:prstGeom prst="rect">
            <a:avLst/>
          </a:prstGeom>
        </p:spPr>
      </p:pic>
      <p:sp>
        <p:nvSpPr>
          <p:cNvPr id="25" name="TextBox 24">
            <a:extLst>
              <a:ext uri="{FF2B5EF4-FFF2-40B4-BE49-F238E27FC236}">
                <a16:creationId xmlns:a16="http://schemas.microsoft.com/office/drawing/2014/main" id="{8A9C3FD0-F58E-1099-4CA9-5B90374E8F9E}"/>
              </a:ext>
            </a:extLst>
          </p:cNvPr>
          <p:cNvSpPr txBox="1"/>
          <p:nvPr/>
        </p:nvSpPr>
        <p:spPr>
          <a:xfrm>
            <a:off x="-7588" y="4225891"/>
            <a:ext cx="4595812" cy="523220"/>
          </a:xfrm>
          <a:prstGeom prst="rect">
            <a:avLst/>
          </a:prstGeom>
          <a:noFill/>
        </p:spPr>
        <p:txBody>
          <a:bodyPr wrap="square" rtlCol="0">
            <a:spAutoFit/>
          </a:bodyPr>
          <a:lstStyle/>
          <a:p>
            <a:r>
              <a:rPr lang="en-US" dirty="0"/>
              <a:t>Source: Wikimedia</a:t>
            </a:r>
          </a:p>
          <a:p>
            <a:r>
              <a:rPr lang="en-US" sz="1000" dirty="0"/>
              <a:t>  https://commons.wikimedia.org/wiki/File:Interferometer_Schema.jpg</a:t>
            </a:r>
          </a:p>
        </p:txBody>
      </p:sp>
      <p:sp>
        <p:nvSpPr>
          <p:cNvPr id="26" name="TextBox 25">
            <a:extLst>
              <a:ext uri="{FF2B5EF4-FFF2-40B4-BE49-F238E27FC236}">
                <a16:creationId xmlns:a16="http://schemas.microsoft.com/office/drawing/2014/main" id="{42CC0389-7CC5-ADE2-2BC3-0F14824856A6}"/>
              </a:ext>
            </a:extLst>
          </p:cNvPr>
          <p:cNvSpPr txBox="1"/>
          <p:nvPr/>
        </p:nvSpPr>
        <p:spPr>
          <a:xfrm>
            <a:off x="1170393" y="748601"/>
            <a:ext cx="3141758" cy="400110"/>
          </a:xfrm>
          <a:prstGeom prst="rect">
            <a:avLst/>
          </a:prstGeom>
          <a:noFill/>
        </p:spPr>
        <p:txBody>
          <a:bodyPr wrap="none" rtlCol="0">
            <a:spAutoFit/>
          </a:bodyPr>
          <a:lstStyle/>
          <a:p>
            <a:pPr algn="ctr"/>
            <a:r>
              <a:rPr lang="en-US" sz="2000" dirty="0">
                <a:solidFill>
                  <a:srgbClr val="009C00"/>
                </a:solidFill>
              </a:rPr>
              <a:t>What about interferometry?</a:t>
            </a:r>
          </a:p>
        </p:txBody>
      </p:sp>
      <p:sp>
        <p:nvSpPr>
          <p:cNvPr id="27" name="TextBox 26">
            <a:extLst>
              <a:ext uri="{FF2B5EF4-FFF2-40B4-BE49-F238E27FC236}">
                <a16:creationId xmlns:a16="http://schemas.microsoft.com/office/drawing/2014/main" id="{7F7E565B-7331-DEE0-3C39-CFD84984CF34}"/>
              </a:ext>
            </a:extLst>
          </p:cNvPr>
          <p:cNvSpPr txBox="1"/>
          <p:nvPr/>
        </p:nvSpPr>
        <p:spPr>
          <a:xfrm>
            <a:off x="208078" y="1016468"/>
            <a:ext cx="5066387" cy="707886"/>
          </a:xfrm>
          <a:prstGeom prst="rect">
            <a:avLst/>
          </a:prstGeom>
          <a:noFill/>
        </p:spPr>
        <p:txBody>
          <a:bodyPr wrap="none" rtlCol="0">
            <a:spAutoFit/>
          </a:bodyPr>
          <a:lstStyle/>
          <a:p>
            <a:pPr algn="ctr"/>
            <a:r>
              <a:rPr lang="en-US" sz="2000" dirty="0">
                <a:solidFill>
                  <a:srgbClr val="009CFF"/>
                </a:solidFill>
              </a:rPr>
              <a:t>Sensitive to minute movements (e.g. vibration)</a:t>
            </a:r>
          </a:p>
          <a:p>
            <a:pPr algn="ctr"/>
            <a:r>
              <a:rPr lang="en-US" sz="2000" dirty="0">
                <a:solidFill>
                  <a:srgbClr val="009CFF"/>
                </a:solidFill>
              </a:rPr>
              <a:t>Calibration difficulty</a:t>
            </a:r>
          </a:p>
        </p:txBody>
      </p:sp>
    </p:spTree>
    <p:extLst>
      <p:ext uri="{BB962C8B-B14F-4D97-AF65-F5344CB8AC3E}">
        <p14:creationId xmlns:p14="http://schemas.microsoft.com/office/powerpoint/2010/main" val="29758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1"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animEffect transition="in" filter="fade">
                                      <p:cBhvr>
                                        <p:cTn id="53" dur="1000"/>
                                        <p:tgtEl>
                                          <p:spTgt spid="12"/>
                                        </p:tgtEl>
                                      </p:cBhvr>
                                    </p:animEffect>
                                  </p:childTnLst>
                                </p:cTn>
                              </p:par>
                            </p:childTnLst>
                          </p:cTn>
                        </p:par>
                      </p:childTnLst>
                    </p:cTn>
                  </p:par>
                  <p:par>
                    <p:cTn id="54" fill="hold">
                      <p:stCondLst>
                        <p:cond delay="indefinite"/>
                      </p:stCondLst>
                      <p:childTnLst>
                        <p:par>
                          <p:cTn id="55" fill="hold">
                            <p:stCondLst>
                              <p:cond delay="0"/>
                            </p:stCondLst>
                            <p:childTnLst>
                              <p:par>
                                <p:cTn id="56" presetID="6" presetClass="emph" presetSubtype="0" fill="hold" nodeType="clickEffect">
                                  <p:stCondLst>
                                    <p:cond delay="0"/>
                                  </p:stCondLst>
                                  <p:childTnLst>
                                    <p:animScale>
                                      <p:cBhvr>
                                        <p:cTn id="57" dur="750" fill="hold"/>
                                        <p:tgtEl>
                                          <p:spTgt spid="12"/>
                                        </p:tgtEl>
                                      </p:cBhvr>
                                      <p:by x="25000" y="25000"/>
                                    </p:animScale>
                                  </p:childTnLst>
                                </p:cTn>
                              </p:par>
                              <p:par>
                                <p:cTn id="58" presetID="42" presetClass="path" presetSubtype="0" fill="hold" nodeType="withEffect">
                                  <p:stCondLst>
                                    <p:cond delay="0"/>
                                  </p:stCondLst>
                                  <p:childTnLst>
                                    <p:animMotion origin="layout" path="M 0 3.20988E-6 L -0.31684 -0.23581 " pathEditMode="relative" rAng="0" ptsTypes="AA">
                                      <p:cBhvr>
                                        <p:cTn id="59" dur="750" fill="hold"/>
                                        <p:tgtEl>
                                          <p:spTgt spid="12"/>
                                        </p:tgtEl>
                                        <p:attrNameLst>
                                          <p:attrName>ppt_x</p:attrName>
                                          <p:attrName>ppt_y</p:attrName>
                                        </p:attrNameLst>
                                      </p:cBhvr>
                                      <p:rCtr x="-15851" y="-11790"/>
                                    </p:animMotion>
                                  </p:childTnLst>
                                </p:cTn>
                              </p:par>
                            </p:childTnLst>
                          </p:cTn>
                        </p:par>
                        <p:par>
                          <p:cTn id="60" fill="hold">
                            <p:stCondLst>
                              <p:cond delay="750"/>
                            </p:stCondLst>
                            <p:childTnLst>
                              <p:par>
                                <p:cTn id="61" presetID="10" presetClass="exit" presetSubtype="0" fill="hold" nodeType="afterEffect">
                                  <p:stCondLst>
                                    <p:cond delay="500"/>
                                  </p:stCondLst>
                                  <p:childTnLst>
                                    <p:animEffect transition="out" filter="fade">
                                      <p:cBhvr>
                                        <p:cTn id="62" dur="500"/>
                                        <p:tgtEl>
                                          <p:spTgt spid="12"/>
                                        </p:tgtEl>
                                      </p:cBhvr>
                                    </p:animEffect>
                                    <p:set>
                                      <p:cBhvr>
                                        <p:cTn id="63" dur="1" fill="hold">
                                          <p:stCondLst>
                                            <p:cond delay="499"/>
                                          </p:stCondLst>
                                        </p:cTn>
                                        <p:tgtEl>
                                          <p:spTgt spid="12"/>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1" nodeType="clickEffect">
                                  <p:stCondLst>
                                    <p:cond delay="0"/>
                                  </p:stCondLst>
                                  <p:childTnLst>
                                    <p:set>
                                      <p:cBhvr>
                                        <p:cTn id="67" dur="1" fill="hold">
                                          <p:stCondLst>
                                            <p:cond delay="0"/>
                                          </p:stCondLst>
                                        </p:cTn>
                                        <p:tgtEl>
                                          <p:spTgt spid="20"/>
                                        </p:tgtEl>
                                        <p:attrNameLst>
                                          <p:attrName>style.visibility</p:attrName>
                                        </p:attrNameLst>
                                      </p:cBhvr>
                                      <p:to>
                                        <p:strVal val="visible"/>
                                      </p:to>
                                    </p:set>
                                  </p:childTnLst>
                                </p:cTn>
                              </p:par>
                              <p:par>
                                <p:cTn id="68" presetID="10" presetClass="exit" presetSubtype="0" fill="hold" grpId="2" nodeType="withEffect">
                                  <p:stCondLst>
                                    <p:cond delay="0"/>
                                  </p:stCondLst>
                                  <p:childTnLst>
                                    <p:animEffect transition="out" filter="fade">
                                      <p:cBhvr>
                                        <p:cTn id="69" dur="250"/>
                                        <p:tgtEl>
                                          <p:spTgt spid="7"/>
                                        </p:tgtEl>
                                      </p:cBhvr>
                                    </p:animEffect>
                                    <p:set>
                                      <p:cBhvr>
                                        <p:cTn id="70" dur="1" fill="hold">
                                          <p:stCondLst>
                                            <p:cond delay="249"/>
                                          </p:stCondLst>
                                        </p:cTn>
                                        <p:tgtEl>
                                          <p:spTgt spid="7"/>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250"/>
                                        <p:tgtEl>
                                          <p:spTgt spid="10"/>
                                        </p:tgtEl>
                                      </p:cBhvr>
                                    </p:animEffect>
                                    <p:set>
                                      <p:cBhvr>
                                        <p:cTn id="73" dur="1" fill="hold">
                                          <p:stCondLst>
                                            <p:cond delay="249"/>
                                          </p:stCondLst>
                                        </p:cTn>
                                        <p:tgtEl>
                                          <p:spTgt spid="10"/>
                                        </p:tgtEl>
                                        <p:attrNameLst>
                                          <p:attrName>style.visibility</p:attrName>
                                        </p:attrNameLst>
                                      </p:cBhvr>
                                      <p:to>
                                        <p:strVal val="hidden"/>
                                      </p:to>
                                    </p:set>
                                  </p:childTnLst>
                                </p:cTn>
                              </p:par>
                            </p:childTnLst>
                          </p:cTn>
                        </p:par>
                        <p:par>
                          <p:cTn id="74" fill="hold">
                            <p:stCondLst>
                              <p:cond delay="250"/>
                            </p:stCondLst>
                            <p:childTnLst>
                              <p:par>
                                <p:cTn id="75" presetID="10" presetClass="entr" presetSubtype="0" fill="hold" nodeType="afterEffect">
                                  <p:stCondLst>
                                    <p:cond delay="250"/>
                                  </p:stCondLst>
                                  <p:childTnLst>
                                    <p:set>
                                      <p:cBhvr>
                                        <p:cTn id="76" dur="1" fill="hold">
                                          <p:stCondLst>
                                            <p:cond delay="0"/>
                                          </p:stCondLst>
                                        </p:cTn>
                                        <p:tgtEl>
                                          <p:spTgt spid="19"/>
                                        </p:tgtEl>
                                        <p:attrNameLst>
                                          <p:attrName>style.visibility</p:attrName>
                                        </p:attrNameLst>
                                      </p:cBhvr>
                                      <p:to>
                                        <p:strVal val="visible"/>
                                      </p:to>
                                    </p:set>
                                    <p:animEffect transition="in" filter="fade">
                                      <p:cBhvr>
                                        <p:cTn id="77" dur="500"/>
                                        <p:tgtEl>
                                          <p:spTgt spid="19"/>
                                        </p:tgtEl>
                                      </p:cBhvr>
                                    </p:animEffect>
                                  </p:childTnLst>
                                </p:cTn>
                              </p:par>
                            </p:childTnLst>
                          </p:cTn>
                        </p:par>
                        <p:par>
                          <p:cTn id="78" fill="hold">
                            <p:stCondLst>
                              <p:cond delay="1000"/>
                            </p:stCondLst>
                            <p:childTnLst>
                              <p:par>
                                <p:cTn id="79" presetID="1" presetClass="entr" presetSubtype="0" fill="hold" grpId="1" nodeType="afterEffect">
                                  <p:stCondLst>
                                    <p:cond delay="500"/>
                                  </p:stCondLst>
                                  <p:childTnLst>
                                    <p:set>
                                      <p:cBhvr>
                                        <p:cTn id="80" dur="1" fill="hold">
                                          <p:stCondLst>
                                            <p:cond delay="0"/>
                                          </p:stCondLst>
                                        </p:cTn>
                                        <p:tgtEl>
                                          <p:spTgt spid="2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1" nodeType="click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500"/>
                                        <p:tgtEl>
                                          <p:spTgt spid="9"/>
                                        </p:tgtEl>
                                      </p:cBhvr>
                                    </p:animEffect>
                                    <p:set>
                                      <p:cBhvr>
                                        <p:cTn id="89" dur="1" fill="hold">
                                          <p:stCondLst>
                                            <p:cond delay="499"/>
                                          </p:stCondLst>
                                        </p:cTn>
                                        <p:tgtEl>
                                          <p:spTgt spid="9"/>
                                        </p:tgtEl>
                                        <p:attrNameLst>
                                          <p:attrName>style.visibility</p:attrName>
                                        </p:attrNameLst>
                                      </p:cBhvr>
                                      <p:to>
                                        <p:strVal val="hidden"/>
                                      </p:to>
                                    </p:set>
                                  </p:childTnLst>
                                </p:cTn>
                              </p:par>
                              <p:par>
                                <p:cTn id="90" presetID="10" presetClass="exit" presetSubtype="0" fill="hold" grpId="2" nodeType="withEffect">
                                  <p:stCondLst>
                                    <p:cond delay="0"/>
                                  </p:stCondLst>
                                  <p:childTnLst>
                                    <p:animEffect transition="out" filter="fade">
                                      <p:cBhvr>
                                        <p:cTn id="91" dur="500"/>
                                        <p:tgtEl>
                                          <p:spTgt spid="11"/>
                                        </p:tgtEl>
                                      </p:cBhvr>
                                    </p:animEffect>
                                    <p:set>
                                      <p:cBhvr>
                                        <p:cTn id="92" dur="1" fill="hold">
                                          <p:stCondLst>
                                            <p:cond delay="499"/>
                                          </p:stCondLst>
                                        </p:cTn>
                                        <p:tgtEl>
                                          <p:spTgt spid="11"/>
                                        </p:tgtEl>
                                        <p:attrNameLst>
                                          <p:attrName>style.visibility</p:attrName>
                                        </p:attrNameLst>
                                      </p:cBhvr>
                                      <p:to>
                                        <p:strVal val="hidden"/>
                                      </p:to>
                                    </p:set>
                                  </p:childTnLst>
                                </p:cTn>
                              </p:par>
                              <p:par>
                                <p:cTn id="93" presetID="10" presetClass="exit" presetSubtype="0" fill="hold" grpId="2" nodeType="withEffect">
                                  <p:stCondLst>
                                    <p:cond delay="0"/>
                                  </p:stCondLst>
                                  <p:childTnLst>
                                    <p:animEffect transition="out" filter="fade">
                                      <p:cBhvr>
                                        <p:cTn id="94" dur="500"/>
                                        <p:tgtEl>
                                          <p:spTgt spid="13"/>
                                        </p:tgtEl>
                                      </p:cBhvr>
                                    </p:animEffect>
                                    <p:set>
                                      <p:cBhvr>
                                        <p:cTn id="95" dur="1" fill="hold">
                                          <p:stCondLst>
                                            <p:cond delay="499"/>
                                          </p:stCondLst>
                                        </p:cTn>
                                        <p:tgtEl>
                                          <p:spTgt spid="13"/>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9"/>
                                        </p:tgtEl>
                                      </p:cBhvr>
                                    </p:animEffect>
                                    <p:set>
                                      <p:cBhvr>
                                        <p:cTn id="98" dur="1" fill="hold">
                                          <p:stCondLst>
                                            <p:cond delay="499"/>
                                          </p:stCondLst>
                                        </p:cTn>
                                        <p:tgtEl>
                                          <p:spTgt spid="19"/>
                                        </p:tgtEl>
                                        <p:attrNameLst>
                                          <p:attrName>style.visibility</p:attrName>
                                        </p:attrNameLst>
                                      </p:cBhvr>
                                      <p:to>
                                        <p:strVal val="hidden"/>
                                      </p:to>
                                    </p:set>
                                  </p:childTnLst>
                                </p:cTn>
                              </p:par>
                              <p:par>
                                <p:cTn id="99" presetID="10" presetClass="exit" presetSubtype="0" fill="hold" grpId="2" nodeType="withEffect">
                                  <p:stCondLst>
                                    <p:cond delay="0"/>
                                  </p:stCondLst>
                                  <p:childTnLst>
                                    <p:animEffect transition="out" filter="fade">
                                      <p:cBhvr>
                                        <p:cTn id="100" dur="500"/>
                                        <p:tgtEl>
                                          <p:spTgt spid="20"/>
                                        </p:tgtEl>
                                      </p:cBhvr>
                                    </p:animEffect>
                                    <p:set>
                                      <p:cBhvr>
                                        <p:cTn id="101" dur="1" fill="hold">
                                          <p:stCondLst>
                                            <p:cond delay="499"/>
                                          </p:stCondLst>
                                        </p:cTn>
                                        <p:tgtEl>
                                          <p:spTgt spid="20"/>
                                        </p:tgtEl>
                                        <p:attrNameLst>
                                          <p:attrName>style.visibility</p:attrName>
                                        </p:attrNameLst>
                                      </p:cBhvr>
                                      <p:to>
                                        <p:strVal val="hidden"/>
                                      </p:to>
                                    </p:set>
                                  </p:childTnLst>
                                </p:cTn>
                              </p:par>
                              <p:par>
                                <p:cTn id="102" presetID="10" presetClass="exit" presetSubtype="0" fill="hold" grpId="2" nodeType="withEffect">
                                  <p:stCondLst>
                                    <p:cond delay="0"/>
                                  </p:stCondLst>
                                  <p:childTnLst>
                                    <p:animEffect transition="out" filter="fade">
                                      <p:cBhvr>
                                        <p:cTn id="103" dur="500"/>
                                        <p:tgtEl>
                                          <p:spTgt spid="21"/>
                                        </p:tgtEl>
                                      </p:cBhvr>
                                    </p:animEffect>
                                    <p:set>
                                      <p:cBhvr>
                                        <p:cTn id="104" dur="1" fill="hold">
                                          <p:stCondLst>
                                            <p:cond delay="499"/>
                                          </p:stCondLst>
                                        </p:cTn>
                                        <p:tgtEl>
                                          <p:spTgt spid="21"/>
                                        </p:tgtEl>
                                        <p:attrNameLst>
                                          <p:attrName>style.visibility</p:attrName>
                                        </p:attrNameLst>
                                      </p:cBhvr>
                                      <p:to>
                                        <p:strVal val="hidden"/>
                                      </p:to>
                                    </p:set>
                                  </p:childTnLst>
                                </p:cTn>
                              </p:par>
                              <p:par>
                                <p:cTn id="105" presetID="10" presetClass="exit" presetSubtype="0" fill="hold" grpId="2" nodeType="withEffect">
                                  <p:stCondLst>
                                    <p:cond delay="0"/>
                                  </p:stCondLst>
                                  <p:childTnLst>
                                    <p:animEffect transition="out" filter="fade">
                                      <p:cBhvr>
                                        <p:cTn id="106" dur="500"/>
                                        <p:tgtEl>
                                          <p:spTgt spid="22"/>
                                        </p:tgtEl>
                                      </p:cBhvr>
                                    </p:animEffect>
                                    <p:set>
                                      <p:cBhvr>
                                        <p:cTn id="107" dur="1" fill="hold">
                                          <p:stCondLst>
                                            <p:cond delay="499"/>
                                          </p:stCondLst>
                                        </p:cTn>
                                        <p:tgtEl>
                                          <p:spTgt spid="22"/>
                                        </p:tgtEl>
                                        <p:attrNameLst>
                                          <p:attrName>style.visibility</p:attrName>
                                        </p:attrNameLst>
                                      </p:cBhvr>
                                      <p:to>
                                        <p:strVal val="hidden"/>
                                      </p:to>
                                    </p:set>
                                  </p:childTnLst>
                                </p:cTn>
                              </p:par>
                            </p:childTnLst>
                          </p:cTn>
                        </p:par>
                        <p:par>
                          <p:cTn id="108" fill="hold">
                            <p:stCondLst>
                              <p:cond delay="500"/>
                            </p:stCondLst>
                            <p:childTnLst>
                              <p:par>
                                <p:cTn id="109" presetID="42" presetClass="path" presetSubtype="0" fill="hold" nodeType="afterEffect">
                                  <p:stCondLst>
                                    <p:cond delay="250"/>
                                  </p:stCondLst>
                                  <p:childTnLst>
                                    <p:animMotion origin="layout" path="M -0.13073 0.01018 L -0.12414 -0.69661 " pathEditMode="relative" rAng="0" ptsTypes="AA">
                                      <p:cBhvr>
                                        <p:cTn id="110" dur="10" fill="hold"/>
                                        <p:tgtEl>
                                          <p:spTgt spid="24"/>
                                        </p:tgtEl>
                                        <p:attrNameLst>
                                          <p:attrName>ppt_x</p:attrName>
                                          <p:attrName>ppt_y</p:attrName>
                                        </p:attrNameLst>
                                      </p:cBhvr>
                                      <p:rCtr x="330" y="-35340"/>
                                    </p:animMotion>
                                  </p:childTnLst>
                                </p:cTn>
                              </p:par>
                              <p:par>
                                <p:cTn id="111" presetID="1" presetClass="entr" presetSubtype="0" fill="hold" grpId="1" nodeType="withEffect">
                                  <p:stCondLst>
                                    <p:cond delay="0"/>
                                  </p:stCondLst>
                                  <p:childTnLst>
                                    <p:set>
                                      <p:cBhvr>
                                        <p:cTn id="112" dur="1" fill="hold">
                                          <p:stCondLst>
                                            <p:cond delay="0"/>
                                          </p:stCondLst>
                                        </p:cTn>
                                        <p:tgtEl>
                                          <p:spTgt spid="25"/>
                                        </p:tgtEl>
                                        <p:attrNameLst>
                                          <p:attrName>style.visibility</p:attrName>
                                        </p:attrNameLst>
                                      </p:cBhvr>
                                      <p:to>
                                        <p:strVal val="visible"/>
                                      </p:to>
                                    </p:set>
                                  </p:childTnLst>
                                </p:cTn>
                              </p:par>
                              <p:par>
                                <p:cTn id="113" presetID="1" presetClass="entr" presetSubtype="0" fill="hold" grpId="1" nodeType="withEffect">
                                  <p:stCondLst>
                                    <p:cond delay="0"/>
                                  </p:stCondLst>
                                  <p:childTnLst>
                                    <p:set>
                                      <p:cBhvr>
                                        <p:cTn id="114" dur="1" fill="hold">
                                          <p:stCondLst>
                                            <p:cond delay="0"/>
                                          </p:stCondLst>
                                        </p:cTn>
                                        <p:tgtEl>
                                          <p:spTgt spid="26"/>
                                        </p:tgtEl>
                                        <p:attrNameLst>
                                          <p:attrName>style.visibility</p:attrName>
                                        </p:attrNameLst>
                                      </p:cBhvr>
                                      <p:to>
                                        <p:strVal val="visible"/>
                                      </p:to>
                                    </p:set>
                                  </p:childTnLst>
                                </p:cTn>
                              </p:par>
                              <p:par>
                                <p:cTn id="115" presetID="1" presetClass="entr" presetSubtype="0" fill="hold" grpId="1" nodeType="withEffect">
                                  <p:stCondLst>
                                    <p:cond delay="0"/>
                                  </p:stCondLst>
                                  <p:childTnLst>
                                    <p:set>
                                      <p:cBhvr>
                                        <p:cTn id="11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7" grpId="2"/>
      <p:bldP spid="10" grpId="0"/>
      <p:bldP spid="10" grpId="1"/>
      <p:bldP spid="10" grpId="2"/>
      <p:bldP spid="11" grpId="0"/>
      <p:bldP spid="11" grpId="1"/>
      <p:bldP spid="11" grpId="2"/>
      <p:bldP spid="13" grpId="0"/>
      <p:bldP spid="13" grpId="1"/>
      <p:bldP spid="13" grpId="2"/>
      <p:bldP spid="20" grpId="0"/>
      <p:bldP spid="20" grpId="1"/>
      <p:bldP spid="20" grpId="2"/>
      <p:bldP spid="21" grpId="0"/>
      <p:bldP spid="21" grpId="1"/>
      <p:bldP spid="21" grpId="2"/>
      <p:bldP spid="22" grpId="0"/>
      <p:bldP spid="22" grpId="1"/>
      <p:bldP spid="22" grpId="2"/>
      <p:bldP spid="25" grpId="0"/>
      <p:bldP spid="25" grpId="1"/>
      <p:bldP spid="26" grpId="0"/>
      <p:bldP spid="26" grpId="1"/>
      <p:bldP spid="27" grpId="0"/>
      <p:bldP spid="27"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02CB-21F0-63AE-9EB8-136408384542}"/>
              </a:ext>
            </a:extLst>
          </p:cNvPr>
          <p:cNvSpPr>
            <a:spLocks noGrp="1"/>
          </p:cNvSpPr>
          <p:nvPr>
            <p:ph type="title"/>
          </p:nvPr>
        </p:nvSpPr>
        <p:spPr/>
        <p:txBody>
          <a:bodyPr/>
          <a:lstStyle/>
          <a:p>
            <a:r>
              <a:rPr lang="en-US" dirty="0"/>
              <a:t>Why is this useful?</a:t>
            </a:r>
          </a:p>
        </p:txBody>
      </p:sp>
      <p:sp>
        <p:nvSpPr>
          <p:cNvPr id="3" name="Content Placeholder 2">
            <a:extLst>
              <a:ext uri="{FF2B5EF4-FFF2-40B4-BE49-F238E27FC236}">
                <a16:creationId xmlns:a16="http://schemas.microsoft.com/office/drawing/2014/main" id="{10593E14-A79D-40BB-3BB2-A266C5361A39}"/>
              </a:ext>
            </a:extLst>
          </p:cNvPr>
          <p:cNvSpPr>
            <a:spLocks noGrp="1"/>
          </p:cNvSpPr>
          <p:nvPr>
            <p:ph idx="1"/>
          </p:nvPr>
        </p:nvSpPr>
        <p:spPr/>
        <p:txBody>
          <a:bodyPr/>
          <a:lstStyle/>
          <a:p>
            <a:r>
              <a:rPr lang="en-US" dirty="0"/>
              <a:t>Obtaining depth maps of objects</a:t>
            </a:r>
          </a:p>
          <a:p>
            <a:r>
              <a:rPr lang="en-US" dirty="0"/>
              <a:t>Phase microscopy?</a:t>
            </a:r>
          </a:p>
          <a:p>
            <a:endParaRPr lang="en-US" dirty="0"/>
          </a:p>
        </p:txBody>
      </p:sp>
      <p:sp>
        <p:nvSpPr>
          <p:cNvPr id="4" name="Slide Number Placeholder 3">
            <a:extLst>
              <a:ext uri="{FF2B5EF4-FFF2-40B4-BE49-F238E27FC236}">
                <a16:creationId xmlns:a16="http://schemas.microsoft.com/office/drawing/2014/main" id="{635C2E8D-1241-BE43-DA1D-AEB811BE0458}"/>
              </a:ext>
            </a:extLst>
          </p:cNvPr>
          <p:cNvSpPr>
            <a:spLocks noGrp="1"/>
          </p:cNvSpPr>
          <p:nvPr>
            <p:ph type="sldNum" sz="quarter" idx="12"/>
          </p:nvPr>
        </p:nvSpPr>
        <p:spPr/>
        <p:txBody>
          <a:bodyPr/>
          <a:lstStyle/>
          <a:p>
            <a:fld id="{106E12CD-FCB1-464E-A775-0B83FDDACE03}" type="slidenum">
              <a:rPr lang="en-US" smtClean="0"/>
              <a:pPr/>
              <a:t>6</a:t>
            </a:fld>
            <a:endParaRPr lang="en-US"/>
          </a:p>
        </p:txBody>
      </p:sp>
    </p:spTree>
    <p:extLst>
      <p:ext uri="{BB962C8B-B14F-4D97-AF65-F5344CB8AC3E}">
        <p14:creationId xmlns:p14="http://schemas.microsoft.com/office/powerpoint/2010/main" val="2455977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D85E1-23DE-1E04-B789-748FE2E6A7BF}"/>
              </a:ext>
            </a:extLst>
          </p:cNvPr>
          <p:cNvSpPr>
            <a:spLocks noGrp="1"/>
          </p:cNvSpPr>
          <p:nvPr>
            <p:ph type="title"/>
          </p:nvPr>
        </p:nvSpPr>
        <p:spPr/>
        <p:txBody>
          <a:bodyPr/>
          <a:lstStyle/>
          <a:p>
            <a:r>
              <a:rPr lang="en-US" dirty="0"/>
              <a:t>Phase and Depth</a:t>
            </a:r>
          </a:p>
        </p:txBody>
      </p:sp>
      <p:sp>
        <p:nvSpPr>
          <p:cNvPr id="4" name="Slide Number Placeholder 3">
            <a:extLst>
              <a:ext uri="{FF2B5EF4-FFF2-40B4-BE49-F238E27FC236}">
                <a16:creationId xmlns:a16="http://schemas.microsoft.com/office/drawing/2014/main" id="{8F875827-C993-EE5F-6274-9A62DE6CEB61}"/>
              </a:ext>
            </a:extLst>
          </p:cNvPr>
          <p:cNvSpPr>
            <a:spLocks noGrp="1"/>
          </p:cNvSpPr>
          <p:nvPr>
            <p:ph type="sldNum" sz="quarter" idx="12"/>
          </p:nvPr>
        </p:nvSpPr>
        <p:spPr/>
        <p:txBody>
          <a:bodyPr/>
          <a:lstStyle/>
          <a:p>
            <a:fld id="{106E12CD-FCB1-464E-A775-0B83FDDACE03}" type="slidenum">
              <a:rPr lang="en-US" smtClean="0"/>
              <a:pPr/>
              <a:t>7</a:t>
            </a:fld>
            <a:endParaRPr lang="en-US" dirty="0"/>
          </a:p>
        </p:txBody>
      </p:sp>
      <p:pic>
        <p:nvPicPr>
          <p:cNvPr id="74" name="Graphic 73">
            <a:extLst>
              <a:ext uri="{FF2B5EF4-FFF2-40B4-BE49-F238E27FC236}">
                <a16:creationId xmlns:a16="http://schemas.microsoft.com/office/drawing/2014/main" id="{CDB00871-EA76-9625-358F-70979953DA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14400" y="833994"/>
            <a:ext cx="7315200" cy="2559188"/>
          </a:xfrm>
          <a:prstGeom prst="rect">
            <a:avLst/>
          </a:prstGeom>
        </p:spPr>
      </p:pic>
      <p:pic>
        <p:nvPicPr>
          <p:cNvPr id="145" name="Picture 144">
            <a:extLst>
              <a:ext uri="{FF2B5EF4-FFF2-40B4-BE49-F238E27FC236}">
                <a16:creationId xmlns:a16="http://schemas.microsoft.com/office/drawing/2014/main" id="{3C705481-2FA8-BACC-FE17-C6E73E82011F}"/>
              </a:ext>
            </a:extLst>
          </p:cNvPr>
          <p:cNvPicPr>
            <a:picLocks noChangeAspect="1"/>
          </p:cNvPicPr>
          <p:nvPr/>
        </p:nvPicPr>
        <p:blipFill>
          <a:blip r:embed="rId4"/>
          <a:stretch>
            <a:fillRect/>
          </a:stretch>
        </p:blipFill>
        <p:spPr>
          <a:xfrm>
            <a:off x="914400" y="840344"/>
            <a:ext cx="7315200" cy="2553004"/>
          </a:xfrm>
          <a:prstGeom prst="rect">
            <a:avLst/>
          </a:prstGeom>
        </p:spPr>
      </p:pic>
      <p:grpSp>
        <p:nvGrpSpPr>
          <p:cNvPr id="174" name="Group 173">
            <a:extLst>
              <a:ext uri="{FF2B5EF4-FFF2-40B4-BE49-F238E27FC236}">
                <a16:creationId xmlns:a16="http://schemas.microsoft.com/office/drawing/2014/main" id="{A053F53C-DBC9-9C3F-1F56-6FD073874942}"/>
              </a:ext>
            </a:extLst>
          </p:cNvPr>
          <p:cNvGrpSpPr/>
          <p:nvPr/>
        </p:nvGrpSpPr>
        <p:grpSpPr>
          <a:xfrm>
            <a:off x="1958340" y="1463040"/>
            <a:ext cx="5294948" cy="799148"/>
            <a:chOff x="1958340" y="1463040"/>
            <a:chExt cx="5294948" cy="799148"/>
          </a:xfrm>
        </p:grpSpPr>
        <p:cxnSp>
          <p:nvCxnSpPr>
            <p:cNvPr id="147" name="Straight Connector 146">
              <a:extLst>
                <a:ext uri="{FF2B5EF4-FFF2-40B4-BE49-F238E27FC236}">
                  <a16:creationId xmlns:a16="http://schemas.microsoft.com/office/drawing/2014/main" id="{190031D4-B013-C0A7-C189-DDA1543E8D63}"/>
                </a:ext>
              </a:extLst>
            </p:cNvPr>
            <p:cNvCxnSpPr>
              <a:cxnSpLocks/>
            </p:cNvCxnSpPr>
            <p:nvPr/>
          </p:nvCxnSpPr>
          <p:spPr>
            <a:xfrm>
              <a:off x="1958340" y="1463040"/>
              <a:ext cx="4018598" cy="0"/>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51" name="Straight Connector 150">
              <a:extLst>
                <a:ext uri="{FF2B5EF4-FFF2-40B4-BE49-F238E27FC236}">
                  <a16:creationId xmlns:a16="http://schemas.microsoft.com/office/drawing/2014/main" id="{4F53BBCF-817D-121A-A4F5-5FFFD63327F3}"/>
                </a:ext>
              </a:extLst>
            </p:cNvPr>
            <p:cNvCxnSpPr>
              <a:cxnSpLocks/>
            </p:cNvCxnSpPr>
            <p:nvPr/>
          </p:nvCxnSpPr>
          <p:spPr>
            <a:xfrm>
              <a:off x="1958340" y="1463040"/>
              <a:ext cx="5294948" cy="79914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53" name="Straight Connector 152">
              <a:extLst>
                <a:ext uri="{FF2B5EF4-FFF2-40B4-BE49-F238E27FC236}">
                  <a16:creationId xmlns:a16="http://schemas.microsoft.com/office/drawing/2014/main" id="{34892504-CE2F-E684-134D-EEF57BF65CC6}"/>
                </a:ext>
              </a:extLst>
            </p:cNvPr>
            <p:cNvCxnSpPr>
              <a:cxnSpLocks/>
            </p:cNvCxnSpPr>
            <p:nvPr/>
          </p:nvCxnSpPr>
          <p:spPr>
            <a:xfrm>
              <a:off x="5976938" y="1463040"/>
              <a:ext cx="1276350" cy="79914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57" name="Straight Connector 156">
              <a:extLst>
                <a:ext uri="{FF2B5EF4-FFF2-40B4-BE49-F238E27FC236}">
                  <a16:creationId xmlns:a16="http://schemas.microsoft.com/office/drawing/2014/main" id="{3AC4D381-8E95-F5F2-DAA0-ECDE8B204F58}"/>
                </a:ext>
              </a:extLst>
            </p:cNvPr>
            <p:cNvCxnSpPr>
              <a:cxnSpLocks/>
            </p:cNvCxnSpPr>
            <p:nvPr/>
          </p:nvCxnSpPr>
          <p:spPr>
            <a:xfrm>
              <a:off x="5976938" y="2234441"/>
              <a:ext cx="1276350" cy="27747"/>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63" name="Straight Connector 162">
              <a:extLst>
                <a:ext uri="{FF2B5EF4-FFF2-40B4-BE49-F238E27FC236}">
                  <a16:creationId xmlns:a16="http://schemas.microsoft.com/office/drawing/2014/main" id="{71961A8A-9A2B-207D-2E56-A57074241AA1}"/>
                </a:ext>
              </a:extLst>
            </p:cNvPr>
            <p:cNvCxnSpPr>
              <a:cxnSpLocks/>
            </p:cNvCxnSpPr>
            <p:nvPr/>
          </p:nvCxnSpPr>
          <p:spPr>
            <a:xfrm>
              <a:off x="1958340" y="1463040"/>
              <a:ext cx="4018598" cy="771401"/>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grpSp>
      <p:grpSp>
        <p:nvGrpSpPr>
          <p:cNvPr id="203" name="Group 202">
            <a:extLst>
              <a:ext uri="{FF2B5EF4-FFF2-40B4-BE49-F238E27FC236}">
                <a16:creationId xmlns:a16="http://schemas.microsoft.com/office/drawing/2014/main" id="{59CBD830-5E52-9822-8607-5E5B9807849D}"/>
              </a:ext>
            </a:extLst>
          </p:cNvPr>
          <p:cNvGrpSpPr/>
          <p:nvPr/>
        </p:nvGrpSpPr>
        <p:grpSpPr>
          <a:xfrm>
            <a:off x="2338388" y="1733384"/>
            <a:ext cx="4914900" cy="462129"/>
            <a:chOff x="2338388" y="1733384"/>
            <a:chExt cx="4914900" cy="462129"/>
          </a:xfrm>
        </p:grpSpPr>
        <p:cxnSp>
          <p:nvCxnSpPr>
            <p:cNvPr id="176" name="Straight Connector 175">
              <a:extLst>
                <a:ext uri="{FF2B5EF4-FFF2-40B4-BE49-F238E27FC236}">
                  <a16:creationId xmlns:a16="http://schemas.microsoft.com/office/drawing/2014/main" id="{940E7867-6A0A-2F02-BC04-9801D688EE2A}"/>
                </a:ext>
              </a:extLst>
            </p:cNvPr>
            <p:cNvCxnSpPr>
              <a:cxnSpLocks/>
            </p:cNvCxnSpPr>
            <p:nvPr/>
          </p:nvCxnSpPr>
          <p:spPr>
            <a:xfrm>
              <a:off x="2338388" y="1733550"/>
              <a:ext cx="4914900" cy="461963"/>
            </a:xfrm>
            <a:prstGeom prst="line">
              <a:avLst/>
            </a:prstGeom>
            <a:ln w="12700">
              <a:solidFill>
                <a:srgbClr val="009C00"/>
              </a:solidFill>
            </a:ln>
          </p:spPr>
          <p:style>
            <a:lnRef idx="1">
              <a:schemeClr val="dk1"/>
            </a:lnRef>
            <a:fillRef idx="0">
              <a:schemeClr val="dk1"/>
            </a:fillRef>
            <a:effectRef idx="0">
              <a:schemeClr val="dk1"/>
            </a:effectRef>
            <a:fontRef idx="minor">
              <a:schemeClr val="tx1"/>
            </a:fontRef>
          </p:style>
        </p:cxnSp>
        <p:cxnSp>
          <p:nvCxnSpPr>
            <p:cNvPr id="179" name="Straight Connector 178">
              <a:extLst>
                <a:ext uri="{FF2B5EF4-FFF2-40B4-BE49-F238E27FC236}">
                  <a16:creationId xmlns:a16="http://schemas.microsoft.com/office/drawing/2014/main" id="{430E7F10-95B6-8F7F-97AD-B3AF312CFB5D}"/>
                </a:ext>
              </a:extLst>
            </p:cNvPr>
            <p:cNvCxnSpPr>
              <a:cxnSpLocks/>
            </p:cNvCxnSpPr>
            <p:nvPr/>
          </p:nvCxnSpPr>
          <p:spPr>
            <a:xfrm>
              <a:off x="2338388" y="1733384"/>
              <a:ext cx="3638550" cy="70824"/>
            </a:xfrm>
            <a:prstGeom prst="line">
              <a:avLst/>
            </a:prstGeom>
            <a:ln w="12700">
              <a:solidFill>
                <a:srgbClr val="009C00"/>
              </a:solidFill>
            </a:ln>
          </p:spPr>
          <p:style>
            <a:lnRef idx="1">
              <a:schemeClr val="dk1"/>
            </a:lnRef>
            <a:fillRef idx="0">
              <a:schemeClr val="dk1"/>
            </a:fillRef>
            <a:effectRef idx="0">
              <a:schemeClr val="dk1"/>
            </a:effectRef>
            <a:fontRef idx="minor">
              <a:schemeClr val="tx1"/>
            </a:fontRef>
          </p:style>
        </p:cxnSp>
        <p:cxnSp>
          <p:nvCxnSpPr>
            <p:cNvPr id="186" name="Straight Connector 185">
              <a:extLst>
                <a:ext uri="{FF2B5EF4-FFF2-40B4-BE49-F238E27FC236}">
                  <a16:creationId xmlns:a16="http://schemas.microsoft.com/office/drawing/2014/main" id="{B5F0FE20-7DA7-28E7-D618-CC83FE635E04}"/>
                </a:ext>
              </a:extLst>
            </p:cNvPr>
            <p:cNvCxnSpPr>
              <a:cxnSpLocks/>
            </p:cNvCxnSpPr>
            <p:nvPr/>
          </p:nvCxnSpPr>
          <p:spPr>
            <a:xfrm>
              <a:off x="5976938" y="1804208"/>
              <a:ext cx="1276350" cy="391305"/>
            </a:xfrm>
            <a:prstGeom prst="line">
              <a:avLst/>
            </a:prstGeom>
            <a:ln w="12700">
              <a:solidFill>
                <a:srgbClr val="009C00"/>
              </a:solidFill>
            </a:ln>
          </p:spPr>
          <p:style>
            <a:lnRef idx="1">
              <a:schemeClr val="dk1"/>
            </a:lnRef>
            <a:fillRef idx="0">
              <a:schemeClr val="dk1"/>
            </a:fillRef>
            <a:effectRef idx="0">
              <a:schemeClr val="dk1"/>
            </a:effectRef>
            <a:fontRef idx="minor">
              <a:schemeClr val="tx1"/>
            </a:fontRef>
          </p:style>
        </p:cxnSp>
        <p:cxnSp>
          <p:nvCxnSpPr>
            <p:cNvPr id="190" name="Straight Connector 189">
              <a:extLst>
                <a:ext uri="{FF2B5EF4-FFF2-40B4-BE49-F238E27FC236}">
                  <a16:creationId xmlns:a16="http://schemas.microsoft.com/office/drawing/2014/main" id="{5D12DD23-18C5-F2C1-C48E-1DA98CA95481}"/>
                </a:ext>
              </a:extLst>
            </p:cNvPr>
            <p:cNvCxnSpPr>
              <a:cxnSpLocks/>
            </p:cNvCxnSpPr>
            <p:nvPr/>
          </p:nvCxnSpPr>
          <p:spPr>
            <a:xfrm>
              <a:off x="5976938" y="2164977"/>
              <a:ext cx="1276350" cy="30536"/>
            </a:xfrm>
            <a:prstGeom prst="line">
              <a:avLst/>
            </a:prstGeom>
            <a:ln w="12700">
              <a:solidFill>
                <a:srgbClr val="009C00"/>
              </a:solidFill>
            </a:ln>
          </p:spPr>
          <p:style>
            <a:lnRef idx="1">
              <a:schemeClr val="dk1"/>
            </a:lnRef>
            <a:fillRef idx="0">
              <a:schemeClr val="dk1"/>
            </a:fillRef>
            <a:effectRef idx="0">
              <a:schemeClr val="dk1"/>
            </a:effectRef>
            <a:fontRef idx="minor">
              <a:schemeClr val="tx1"/>
            </a:fontRef>
          </p:style>
        </p:cxnSp>
        <p:cxnSp>
          <p:nvCxnSpPr>
            <p:cNvPr id="194" name="Straight Connector 193">
              <a:extLst>
                <a:ext uri="{FF2B5EF4-FFF2-40B4-BE49-F238E27FC236}">
                  <a16:creationId xmlns:a16="http://schemas.microsoft.com/office/drawing/2014/main" id="{D8F61445-0874-AF03-6782-CEFED25B27EE}"/>
                </a:ext>
              </a:extLst>
            </p:cNvPr>
            <p:cNvCxnSpPr>
              <a:cxnSpLocks/>
            </p:cNvCxnSpPr>
            <p:nvPr/>
          </p:nvCxnSpPr>
          <p:spPr>
            <a:xfrm>
              <a:off x="2338388" y="1733550"/>
              <a:ext cx="3638550" cy="430983"/>
            </a:xfrm>
            <a:prstGeom prst="line">
              <a:avLst/>
            </a:prstGeom>
            <a:ln w="12700">
              <a:solidFill>
                <a:srgbClr val="009C00"/>
              </a:solidFill>
            </a:ln>
          </p:spPr>
          <p:style>
            <a:lnRef idx="1">
              <a:schemeClr val="dk1"/>
            </a:lnRef>
            <a:fillRef idx="0">
              <a:schemeClr val="dk1"/>
            </a:fillRef>
            <a:effectRef idx="0">
              <a:schemeClr val="dk1"/>
            </a:effectRef>
            <a:fontRef idx="minor">
              <a:schemeClr val="tx1"/>
            </a:fontRef>
          </p:style>
        </p:cxnSp>
      </p:grpSp>
      <p:grpSp>
        <p:nvGrpSpPr>
          <p:cNvPr id="214" name="Group 213">
            <a:extLst>
              <a:ext uri="{FF2B5EF4-FFF2-40B4-BE49-F238E27FC236}">
                <a16:creationId xmlns:a16="http://schemas.microsoft.com/office/drawing/2014/main" id="{79EB732D-9182-401D-ED6F-473741DFC421}"/>
              </a:ext>
            </a:extLst>
          </p:cNvPr>
          <p:cNvGrpSpPr/>
          <p:nvPr/>
        </p:nvGrpSpPr>
        <p:grpSpPr>
          <a:xfrm>
            <a:off x="2506662" y="1976873"/>
            <a:ext cx="4746626" cy="420088"/>
            <a:chOff x="2506662" y="1976873"/>
            <a:chExt cx="4746626" cy="420088"/>
          </a:xfrm>
        </p:grpSpPr>
        <p:cxnSp>
          <p:nvCxnSpPr>
            <p:cNvPr id="198" name="Straight Connector 197">
              <a:extLst>
                <a:ext uri="{FF2B5EF4-FFF2-40B4-BE49-F238E27FC236}">
                  <a16:creationId xmlns:a16="http://schemas.microsoft.com/office/drawing/2014/main" id="{36F8058E-964F-C556-5018-19229688477E}"/>
                </a:ext>
              </a:extLst>
            </p:cNvPr>
            <p:cNvCxnSpPr>
              <a:cxnSpLocks/>
            </p:cNvCxnSpPr>
            <p:nvPr/>
          </p:nvCxnSpPr>
          <p:spPr>
            <a:xfrm>
              <a:off x="2516188" y="2329598"/>
              <a:ext cx="3460750" cy="67363"/>
            </a:xfrm>
            <a:prstGeom prst="line">
              <a:avLst/>
            </a:prstGeom>
            <a:ln w="12700">
              <a:solidFill>
                <a:srgbClr val="009CFF"/>
              </a:solidFill>
            </a:ln>
          </p:spPr>
          <p:style>
            <a:lnRef idx="1">
              <a:schemeClr val="dk1"/>
            </a:lnRef>
            <a:fillRef idx="0">
              <a:schemeClr val="dk1"/>
            </a:fillRef>
            <a:effectRef idx="0">
              <a:schemeClr val="dk1"/>
            </a:effectRef>
            <a:fontRef idx="minor">
              <a:schemeClr val="tx1"/>
            </a:fontRef>
          </p:style>
        </p:cxnSp>
        <p:cxnSp>
          <p:nvCxnSpPr>
            <p:cNvPr id="200" name="Straight Connector 199">
              <a:extLst>
                <a:ext uri="{FF2B5EF4-FFF2-40B4-BE49-F238E27FC236}">
                  <a16:creationId xmlns:a16="http://schemas.microsoft.com/office/drawing/2014/main" id="{B9D6BA27-FFBE-9051-3177-74AC6BD744E9}"/>
                </a:ext>
              </a:extLst>
            </p:cNvPr>
            <p:cNvCxnSpPr>
              <a:cxnSpLocks/>
            </p:cNvCxnSpPr>
            <p:nvPr/>
          </p:nvCxnSpPr>
          <p:spPr>
            <a:xfrm flipV="1">
              <a:off x="2506662" y="1990334"/>
              <a:ext cx="4737100" cy="326637"/>
            </a:xfrm>
            <a:prstGeom prst="line">
              <a:avLst/>
            </a:prstGeom>
            <a:ln w="12700">
              <a:solidFill>
                <a:srgbClr val="009CFF"/>
              </a:solidFill>
            </a:ln>
          </p:spPr>
          <p:style>
            <a:lnRef idx="1">
              <a:schemeClr val="dk1"/>
            </a:lnRef>
            <a:fillRef idx="0">
              <a:schemeClr val="dk1"/>
            </a:fillRef>
            <a:effectRef idx="0">
              <a:schemeClr val="dk1"/>
            </a:effectRef>
            <a:fontRef idx="minor">
              <a:schemeClr val="tx1"/>
            </a:fontRef>
          </p:style>
        </p:cxnSp>
        <p:cxnSp>
          <p:nvCxnSpPr>
            <p:cNvPr id="204" name="Straight Connector 203">
              <a:extLst>
                <a:ext uri="{FF2B5EF4-FFF2-40B4-BE49-F238E27FC236}">
                  <a16:creationId xmlns:a16="http://schemas.microsoft.com/office/drawing/2014/main" id="{EDDAC1F5-CA12-6DDA-BA04-7FCE3A0FE5BA}"/>
                </a:ext>
              </a:extLst>
            </p:cNvPr>
            <p:cNvCxnSpPr>
              <a:cxnSpLocks/>
            </p:cNvCxnSpPr>
            <p:nvPr/>
          </p:nvCxnSpPr>
          <p:spPr>
            <a:xfrm flipV="1">
              <a:off x="5970588" y="1990335"/>
              <a:ext cx="1276350" cy="397101"/>
            </a:xfrm>
            <a:prstGeom prst="line">
              <a:avLst/>
            </a:prstGeom>
            <a:ln w="12700">
              <a:solidFill>
                <a:srgbClr val="009CFF"/>
              </a:solidFill>
            </a:ln>
          </p:spPr>
          <p:style>
            <a:lnRef idx="1">
              <a:schemeClr val="dk1"/>
            </a:lnRef>
            <a:fillRef idx="0">
              <a:schemeClr val="dk1"/>
            </a:fillRef>
            <a:effectRef idx="0">
              <a:schemeClr val="dk1"/>
            </a:effectRef>
            <a:fontRef idx="minor">
              <a:schemeClr val="tx1"/>
            </a:fontRef>
          </p:style>
        </p:cxnSp>
        <p:cxnSp>
          <p:nvCxnSpPr>
            <p:cNvPr id="206" name="Straight Connector 205">
              <a:extLst>
                <a:ext uri="{FF2B5EF4-FFF2-40B4-BE49-F238E27FC236}">
                  <a16:creationId xmlns:a16="http://schemas.microsoft.com/office/drawing/2014/main" id="{A41A00F2-C54B-5DF0-DCE4-A6FB5F717333}"/>
                </a:ext>
              </a:extLst>
            </p:cNvPr>
            <p:cNvCxnSpPr>
              <a:cxnSpLocks/>
            </p:cNvCxnSpPr>
            <p:nvPr/>
          </p:nvCxnSpPr>
          <p:spPr>
            <a:xfrm>
              <a:off x="5976938" y="1977707"/>
              <a:ext cx="1276350" cy="12461"/>
            </a:xfrm>
            <a:prstGeom prst="line">
              <a:avLst/>
            </a:prstGeom>
            <a:ln w="12700">
              <a:solidFill>
                <a:srgbClr val="009CFF"/>
              </a:solidFill>
            </a:ln>
          </p:spPr>
          <p:style>
            <a:lnRef idx="1">
              <a:schemeClr val="dk1"/>
            </a:lnRef>
            <a:fillRef idx="0">
              <a:schemeClr val="dk1"/>
            </a:fillRef>
            <a:effectRef idx="0">
              <a:schemeClr val="dk1"/>
            </a:effectRef>
            <a:fontRef idx="minor">
              <a:schemeClr val="tx1"/>
            </a:fontRef>
          </p:style>
        </p:cxnSp>
        <p:cxnSp>
          <p:nvCxnSpPr>
            <p:cNvPr id="207" name="Straight Connector 206">
              <a:extLst>
                <a:ext uri="{FF2B5EF4-FFF2-40B4-BE49-F238E27FC236}">
                  <a16:creationId xmlns:a16="http://schemas.microsoft.com/office/drawing/2014/main" id="{7309952C-10CF-2CC3-F94A-5D2763A62128}"/>
                </a:ext>
              </a:extLst>
            </p:cNvPr>
            <p:cNvCxnSpPr>
              <a:cxnSpLocks/>
            </p:cNvCxnSpPr>
            <p:nvPr/>
          </p:nvCxnSpPr>
          <p:spPr>
            <a:xfrm flipV="1">
              <a:off x="2516188" y="1976873"/>
              <a:ext cx="3467100" cy="352725"/>
            </a:xfrm>
            <a:prstGeom prst="line">
              <a:avLst/>
            </a:prstGeom>
            <a:ln w="12700">
              <a:solidFill>
                <a:srgbClr val="009CFF"/>
              </a:solidFill>
            </a:ln>
          </p:spPr>
          <p:style>
            <a:lnRef idx="1">
              <a:schemeClr val="dk1"/>
            </a:lnRef>
            <a:fillRef idx="0">
              <a:schemeClr val="dk1"/>
            </a:fillRef>
            <a:effectRef idx="0">
              <a:schemeClr val="dk1"/>
            </a:effectRef>
            <a:fontRef idx="minor">
              <a:schemeClr val="tx1"/>
            </a:fontRef>
          </p:style>
        </p:cxnSp>
      </p:grpSp>
      <p:grpSp>
        <p:nvGrpSpPr>
          <p:cNvPr id="235" name="Group 234">
            <a:extLst>
              <a:ext uri="{FF2B5EF4-FFF2-40B4-BE49-F238E27FC236}">
                <a16:creationId xmlns:a16="http://schemas.microsoft.com/office/drawing/2014/main" id="{7D5785F7-5D77-E6A1-55A3-A5CAEF5AD9BF}"/>
              </a:ext>
            </a:extLst>
          </p:cNvPr>
          <p:cNvGrpSpPr/>
          <p:nvPr/>
        </p:nvGrpSpPr>
        <p:grpSpPr>
          <a:xfrm>
            <a:off x="1948814" y="5247787"/>
            <a:ext cx="5294948" cy="853931"/>
            <a:chOff x="1958340" y="3610896"/>
            <a:chExt cx="5294948" cy="853931"/>
          </a:xfrm>
        </p:grpSpPr>
        <p:cxnSp>
          <p:nvCxnSpPr>
            <p:cNvPr id="231" name="Straight Connector 230">
              <a:extLst>
                <a:ext uri="{FF2B5EF4-FFF2-40B4-BE49-F238E27FC236}">
                  <a16:creationId xmlns:a16="http://schemas.microsoft.com/office/drawing/2014/main" id="{4B4B6E94-1CAB-1BC9-4949-F65010E66EF6}"/>
                </a:ext>
              </a:extLst>
            </p:cNvPr>
            <p:cNvCxnSpPr>
              <a:cxnSpLocks/>
            </p:cNvCxnSpPr>
            <p:nvPr/>
          </p:nvCxnSpPr>
          <p:spPr>
            <a:xfrm>
              <a:off x="1958340" y="3610896"/>
              <a:ext cx="5294948" cy="799148"/>
            </a:xfrm>
            <a:prstGeom prst="line">
              <a:avLst/>
            </a:prstGeom>
            <a:ln w="12700">
              <a:solidFill>
                <a:srgbClr val="FF0000"/>
              </a:solidFill>
            </a:ln>
          </p:spPr>
          <p:style>
            <a:lnRef idx="1">
              <a:schemeClr val="dk1"/>
            </a:lnRef>
            <a:fillRef idx="0">
              <a:schemeClr val="dk1"/>
            </a:fillRef>
            <a:effectRef idx="0">
              <a:schemeClr val="dk1"/>
            </a:effectRef>
            <a:fontRef idx="minor">
              <a:schemeClr val="tx1"/>
            </a:fontRef>
          </p:style>
        </p:cxnSp>
        <p:cxnSp>
          <p:nvCxnSpPr>
            <p:cNvPr id="225" name="Straight Connector 224">
              <a:extLst>
                <a:ext uri="{FF2B5EF4-FFF2-40B4-BE49-F238E27FC236}">
                  <a16:creationId xmlns:a16="http://schemas.microsoft.com/office/drawing/2014/main" id="{AA370132-FA83-6A70-9DE7-2C22071900DA}"/>
                </a:ext>
              </a:extLst>
            </p:cNvPr>
            <p:cNvCxnSpPr>
              <a:cxnSpLocks/>
            </p:cNvCxnSpPr>
            <p:nvPr/>
          </p:nvCxnSpPr>
          <p:spPr>
            <a:xfrm>
              <a:off x="2338388" y="3881406"/>
              <a:ext cx="4914900" cy="461963"/>
            </a:xfrm>
            <a:prstGeom prst="line">
              <a:avLst/>
            </a:prstGeom>
            <a:ln w="12700">
              <a:solidFill>
                <a:srgbClr val="009C00"/>
              </a:solidFill>
            </a:ln>
          </p:spPr>
          <p:style>
            <a:lnRef idx="1">
              <a:schemeClr val="dk1"/>
            </a:lnRef>
            <a:fillRef idx="0">
              <a:schemeClr val="dk1"/>
            </a:fillRef>
            <a:effectRef idx="0">
              <a:schemeClr val="dk1"/>
            </a:effectRef>
            <a:fontRef idx="minor">
              <a:schemeClr val="tx1"/>
            </a:fontRef>
          </p:style>
        </p:cxnSp>
        <p:cxnSp>
          <p:nvCxnSpPr>
            <p:cNvPr id="221" name="Straight Connector 220">
              <a:extLst>
                <a:ext uri="{FF2B5EF4-FFF2-40B4-BE49-F238E27FC236}">
                  <a16:creationId xmlns:a16="http://schemas.microsoft.com/office/drawing/2014/main" id="{C5F5B68F-2066-B18A-924D-786255594B9B}"/>
                </a:ext>
              </a:extLst>
            </p:cNvPr>
            <p:cNvCxnSpPr>
              <a:cxnSpLocks/>
            </p:cNvCxnSpPr>
            <p:nvPr/>
          </p:nvCxnSpPr>
          <p:spPr>
            <a:xfrm flipV="1">
              <a:off x="2506662" y="4138190"/>
              <a:ext cx="4737100" cy="326637"/>
            </a:xfrm>
            <a:prstGeom prst="line">
              <a:avLst/>
            </a:prstGeom>
            <a:ln w="12700">
              <a:solidFill>
                <a:srgbClr val="009CFF"/>
              </a:solidFill>
            </a:ln>
          </p:spPr>
          <p:style>
            <a:lnRef idx="1">
              <a:schemeClr val="dk1"/>
            </a:lnRef>
            <a:fillRef idx="0">
              <a:schemeClr val="dk1"/>
            </a:fillRef>
            <a:effectRef idx="0">
              <a:schemeClr val="dk1"/>
            </a:effectRef>
            <a:fontRef idx="minor">
              <a:schemeClr val="tx1"/>
            </a:fontRef>
          </p:style>
        </p:cxnSp>
      </p:grpSp>
      <p:grpSp>
        <p:nvGrpSpPr>
          <p:cNvPr id="255" name="Group 254">
            <a:extLst>
              <a:ext uri="{FF2B5EF4-FFF2-40B4-BE49-F238E27FC236}">
                <a16:creationId xmlns:a16="http://schemas.microsoft.com/office/drawing/2014/main" id="{3FB30031-BB6E-0499-A162-E4F5A36EAECE}"/>
              </a:ext>
            </a:extLst>
          </p:cNvPr>
          <p:cNvGrpSpPr/>
          <p:nvPr/>
        </p:nvGrpSpPr>
        <p:grpSpPr>
          <a:xfrm>
            <a:off x="1959926" y="1468803"/>
            <a:ext cx="5294948" cy="799148"/>
            <a:chOff x="2659062" y="3603873"/>
            <a:chExt cx="5294948" cy="799148"/>
          </a:xfrm>
        </p:grpSpPr>
        <p:cxnSp>
          <p:nvCxnSpPr>
            <p:cNvPr id="250" name="Straight Connector 249">
              <a:extLst>
                <a:ext uri="{FF2B5EF4-FFF2-40B4-BE49-F238E27FC236}">
                  <a16:creationId xmlns:a16="http://schemas.microsoft.com/office/drawing/2014/main" id="{13C9F119-C4D8-2A91-9409-82A4ADD1CF91}"/>
                </a:ext>
              </a:extLst>
            </p:cNvPr>
            <p:cNvCxnSpPr>
              <a:cxnSpLocks/>
            </p:cNvCxnSpPr>
            <p:nvPr/>
          </p:nvCxnSpPr>
          <p:spPr>
            <a:xfrm>
              <a:off x="2659062" y="3603873"/>
              <a:ext cx="4018598" cy="0"/>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252" name="Straight Connector 251">
              <a:extLst>
                <a:ext uri="{FF2B5EF4-FFF2-40B4-BE49-F238E27FC236}">
                  <a16:creationId xmlns:a16="http://schemas.microsoft.com/office/drawing/2014/main" id="{462BFF72-EB60-E384-CBDB-73F2EC64F005}"/>
                </a:ext>
              </a:extLst>
            </p:cNvPr>
            <p:cNvCxnSpPr>
              <a:cxnSpLocks/>
            </p:cNvCxnSpPr>
            <p:nvPr/>
          </p:nvCxnSpPr>
          <p:spPr>
            <a:xfrm>
              <a:off x="6677660" y="3603873"/>
              <a:ext cx="1276350" cy="799148"/>
            </a:xfrm>
            <a:prstGeom prst="line">
              <a:avLst/>
            </a:prstGeom>
            <a:ln w="28575">
              <a:solidFill>
                <a:srgbClr val="7030A0"/>
              </a:solidFill>
            </a:ln>
          </p:spPr>
          <p:style>
            <a:lnRef idx="1">
              <a:schemeClr val="dk1"/>
            </a:lnRef>
            <a:fillRef idx="0">
              <a:schemeClr val="dk1"/>
            </a:fillRef>
            <a:effectRef idx="0">
              <a:schemeClr val="dk1"/>
            </a:effectRef>
            <a:fontRef idx="minor">
              <a:schemeClr val="tx1"/>
            </a:fontRef>
          </p:style>
        </p:cxnSp>
        <p:cxnSp>
          <p:nvCxnSpPr>
            <p:cNvPr id="253" name="Straight Connector 252">
              <a:extLst>
                <a:ext uri="{FF2B5EF4-FFF2-40B4-BE49-F238E27FC236}">
                  <a16:creationId xmlns:a16="http://schemas.microsoft.com/office/drawing/2014/main" id="{8AD955F7-87F0-BA1B-C686-123FFF0A58B4}"/>
                </a:ext>
              </a:extLst>
            </p:cNvPr>
            <p:cNvCxnSpPr>
              <a:cxnSpLocks/>
            </p:cNvCxnSpPr>
            <p:nvPr/>
          </p:nvCxnSpPr>
          <p:spPr>
            <a:xfrm>
              <a:off x="6677660" y="4375274"/>
              <a:ext cx="1276350" cy="27747"/>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54" name="Straight Connector 253">
              <a:extLst>
                <a:ext uri="{FF2B5EF4-FFF2-40B4-BE49-F238E27FC236}">
                  <a16:creationId xmlns:a16="http://schemas.microsoft.com/office/drawing/2014/main" id="{E31A1097-FF2A-2EEC-784F-3C564CC75BD6}"/>
                </a:ext>
              </a:extLst>
            </p:cNvPr>
            <p:cNvCxnSpPr>
              <a:cxnSpLocks/>
            </p:cNvCxnSpPr>
            <p:nvPr/>
          </p:nvCxnSpPr>
          <p:spPr>
            <a:xfrm>
              <a:off x="2659062" y="3603873"/>
              <a:ext cx="4018598" cy="771401"/>
            </a:xfrm>
            <a:prstGeom prst="line">
              <a:avLst/>
            </a:prstGeom>
            <a:ln w="28575">
              <a:solidFill>
                <a:srgbClr val="FFC000"/>
              </a:solidFill>
            </a:ln>
          </p:spPr>
          <p:style>
            <a:lnRef idx="1">
              <a:schemeClr val="dk1"/>
            </a:lnRef>
            <a:fillRef idx="0">
              <a:schemeClr val="dk1"/>
            </a:fillRef>
            <a:effectRef idx="0">
              <a:schemeClr val="dk1"/>
            </a:effectRef>
            <a:fontRef idx="minor">
              <a:schemeClr val="tx1"/>
            </a:fontRef>
          </p:style>
        </p:cxnSp>
        <p:cxnSp>
          <p:nvCxnSpPr>
            <p:cNvPr id="251" name="Straight Connector 250">
              <a:extLst>
                <a:ext uri="{FF2B5EF4-FFF2-40B4-BE49-F238E27FC236}">
                  <a16:creationId xmlns:a16="http://schemas.microsoft.com/office/drawing/2014/main" id="{B085ED63-493F-137A-99D9-8F5091D689AB}"/>
                </a:ext>
              </a:extLst>
            </p:cNvPr>
            <p:cNvCxnSpPr>
              <a:cxnSpLocks/>
            </p:cNvCxnSpPr>
            <p:nvPr/>
          </p:nvCxnSpPr>
          <p:spPr>
            <a:xfrm>
              <a:off x="2659062" y="3603873"/>
              <a:ext cx="5294948" cy="799148"/>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grpSp>
      <p:grpSp>
        <p:nvGrpSpPr>
          <p:cNvPr id="271" name="Group 270">
            <a:extLst>
              <a:ext uri="{FF2B5EF4-FFF2-40B4-BE49-F238E27FC236}">
                <a16:creationId xmlns:a16="http://schemas.microsoft.com/office/drawing/2014/main" id="{374EC22F-8DCC-DD0A-0E78-A6E2C340DC88}"/>
              </a:ext>
            </a:extLst>
          </p:cNvPr>
          <p:cNvGrpSpPr/>
          <p:nvPr/>
        </p:nvGrpSpPr>
        <p:grpSpPr>
          <a:xfrm>
            <a:off x="2392259" y="1463040"/>
            <a:ext cx="4711738" cy="3115525"/>
            <a:chOff x="2392259" y="1463040"/>
            <a:chExt cx="4711738" cy="3115525"/>
          </a:xfrm>
        </p:grpSpPr>
        <p:sp>
          <p:nvSpPr>
            <p:cNvPr id="256" name="TextBox 255">
              <a:extLst>
                <a:ext uri="{FF2B5EF4-FFF2-40B4-BE49-F238E27FC236}">
                  <a16:creationId xmlns:a16="http://schemas.microsoft.com/office/drawing/2014/main" id="{1A5AF613-3EC3-9753-DAEC-04084C1888CE}"/>
                </a:ext>
              </a:extLst>
            </p:cNvPr>
            <p:cNvSpPr txBox="1"/>
            <p:nvPr/>
          </p:nvSpPr>
          <p:spPr>
            <a:xfrm>
              <a:off x="2392259" y="3347459"/>
              <a:ext cx="4711738" cy="1231106"/>
            </a:xfrm>
            <a:prstGeom prst="rect">
              <a:avLst/>
            </a:prstGeom>
            <a:noFill/>
          </p:spPr>
          <p:txBody>
            <a:bodyPr wrap="none" rtlCol="0">
              <a:spAutoFit/>
            </a:bodyPr>
            <a:lstStyle/>
            <a:p>
              <a:pPr algn="ctr"/>
              <a:r>
                <a:rPr lang="en-US" sz="2000" dirty="0"/>
                <a:t>Optical path lengths (OPL) are all equal</a:t>
              </a:r>
            </a:p>
            <a:p>
              <a:pPr algn="ctr"/>
              <a:r>
                <a:rPr lang="en-US" sz="2000" dirty="0"/>
                <a:t>(ideal case)</a:t>
              </a:r>
            </a:p>
            <a:p>
              <a:pPr algn="ctr"/>
              <a:endParaRPr lang="en-US" sz="1400" dirty="0"/>
            </a:p>
            <a:p>
              <a:pPr algn="ctr"/>
              <a:r>
                <a:rPr lang="en-US" sz="2000" dirty="0"/>
                <a:t>Phase shift over path is proportional to OPL</a:t>
              </a:r>
            </a:p>
          </p:txBody>
        </p:sp>
        <p:cxnSp>
          <p:nvCxnSpPr>
            <p:cNvPr id="258" name="Straight Arrow Connector 257">
              <a:extLst>
                <a:ext uri="{FF2B5EF4-FFF2-40B4-BE49-F238E27FC236}">
                  <a16:creationId xmlns:a16="http://schemas.microsoft.com/office/drawing/2014/main" id="{5D0AE7AE-8EA4-1F39-D1E3-85D580E1F2D4}"/>
                </a:ext>
              </a:extLst>
            </p:cNvPr>
            <p:cNvCxnSpPr>
              <a:cxnSpLocks/>
            </p:cNvCxnSpPr>
            <p:nvPr/>
          </p:nvCxnSpPr>
          <p:spPr>
            <a:xfrm flipV="1">
              <a:off x="3771900" y="1463040"/>
              <a:ext cx="0" cy="1930308"/>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2" name="Straight Arrow Connector 261">
              <a:extLst>
                <a:ext uri="{FF2B5EF4-FFF2-40B4-BE49-F238E27FC236}">
                  <a16:creationId xmlns:a16="http://schemas.microsoft.com/office/drawing/2014/main" id="{3858BF9D-CD1E-42F0-878C-20B19B841DDF}"/>
                </a:ext>
              </a:extLst>
            </p:cNvPr>
            <p:cNvCxnSpPr>
              <a:cxnSpLocks/>
            </p:cNvCxnSpPr>
            <p:nvPr/>
          </p:nvCxnSpPr>
          <p:spPr>
            <a:xfrm flipV="1">
              <a:off x="5295900" y="2113588"/>
              <a:ext cx="0" cy="127959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4" name="Straight Arrow Connector 263">
              <a:extLst>
                <a:ext uri="{FF2B5EF4-FFF2-40B4-BE49-F238E27FC236}">
                  <a16:creationId xmlns:a16="http://schemas.microsoft.com/office/drawing/2014/main" id="{A5716309-92EA-A8A0-93A5-E77C703BFB39}"/>
                </a:ext>
              </a:extLst>
            </p:cNvPr>
            <p:cNvCxnSpPr>
              <a:cxnSpLocks/>
            </p:cNvCxnSpPr>
            <p:nvPr/>
          </p:nvCxnSpPr>
          <p:spPr>
            <a:xfrm flipV="1">
              <a:off x="4561364" y="1862614"/>
              <a:ext cx="0" cy="153073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grpSp>
      <p:grpSp>
        <p:nvGrpSpPr>
          <p:cNvPr id="25" name="Group 24">
            <a:extLst>
              <a:ext uri="{FF2B5EF4-FFF2-40B4-BE49-F238E27FC236}">
                <a16:creationId xmlns:a16="http://schemas.microsoft.com/office/drawing/2014/main" id="{99F15A68-549D-AA9A-934B-2F60FE895209}"/>
              </a:ext>
            </a:extLst>
          </p:cNvPr>
          <p:cNvGrpSpPr/>
          <p:nvPr/>
        </p:nvGrpSpPr>
        <p:grpSpPr>
          <a:xfrm>
            <a:off x="1948814" y="-1585380"/>
            <a:ext cx="5306060" cy="1058029"/>
            <a:chOff x="1948814" y="-1464730"/>
            <a:chExt cx="5306060" cy="1058029"/>
          </a:xfrm>
        </p:grpSpPr>
        <p:cxnSp>
          <p:nvCxnSpPr>
            <p:cNvPr id="9" name="Straight Arrow Connector 8">
              <a:extLst>
                <a:ext uri="{FF2B5EF4-FFF2-40B4-BE49-F238E27FC236}">
                  <a16:creationId xmlns:a16="http://schemas.microsoft.com/office/drawing/2014/main" id="{39E9208D-A3BA-B0FD-DA13-DA91F7CEB158}"/>
                </a:ext>
              </a:extLst>
            </p:cNvPr>
            <p:cNvCxnSpPr>
              <a:cxnSpLocks/>
            </p:cNvCxnSpPr>
            <p:nvPr/>
          </p:nvCxnSpPr>
          <p:spPr>
            <a:xfrm>
              <a:off x="1948814" y="-1464730"/>
              <a:ext cx="5306060" cy="805918"/>
            </a:xfrm>
            <a:prstGeom prst="straightConnector1">
              <a:avLst/>
            </a:prstGeom>
            <a:ln>
              <a:solidFill>
                <a:srgbClr val="FF0000"/>
              </a:solidFill>
              <a:prstDash val="sysDash"/>
              <a:headEnd type="triangle" w="lg" len="lg"/>
              <a:tailEnd type="triangle" w="lg" len="lg"/>
            </a:ln>
            <a:effectLst/>
          </p:spPr>
          <p:style>
            <a:lnRef idx="3">
              <a:schemeClr val="accent2"/>
            </a:lnRef>
            <a:fillRef idx="0">
              <a:schemeClr val="accent2"/>
            </a:fillRef>
            <a:effectRef idx="2">
              <a:schemeClr val="accent2"/>
            </a:effectRef>
            <a:fontRef idx="minor">
              <a:schemeClr val="tx1"/>
            </a:fontRef>
          </p:style>
        </p:cxnSp>
        <p:cxnSp>
          <p:nvCxnSpPr>
            <p:cNvPr id="16" name="Straight Arrow Connector 15">
              <a:extLst>
                <a:ext uri="{FF2B5EF4-FFF2-40B4-BE49-F238E27FC236}">
                  <a16:creationId xmlns:a16="http://schemas.microsoft.com/office/drawing/2014/main" id="{BF42C8BE-641D-2FB9-FA77-2C8D7E10E1A4}"/>
                </a:ext>
              </a:extLst>
            </p:cNvPr>
            <p:cNvCxnSpPr>
              <a:cxnSpLocks/>
            </p:cNvCxnSpPr>
            <p:nvPr/>
          </p:nvCxnSpPr>
          <p:spPr>
            <a:xfrm>
              <a:off x="2315526" y="-1198094"/>
              <a:ext cx="4939348" cy="472607"/>
            </a:xfrm>
            <a:prstGeom prst="straightConnector1">
              <a:avLst/>
            </a:prstGeom>
            <a:ln>
              <a:solidFill>
                <a:srgbClr val="009F00"/>
              </a:solidFill>
              <a:prstDash val="sysDash"/>
              <a:headEnd type="triangle" w="lg" len="lg"/>
              <a:tailEnd type="triangle" w="lg" len="lg"/>
            </a:ln>
            <a:effectLst/>
          </p:spPr>
          <p:style>
            <a:lnRef idx="3">
              <a:schemeClr val="accent2"/>
            </a:lnRef>
            <a:fillRef idx="0">
              <a:schemeClr val="accent2"/>
            </a:fillRef>
            <a:effectRef idx="2">
              <a:schemeClr val="accent2"/>
            </a:effectRef>
            <a:fontRef idx="minor">
              <a:schemeClr val="tx1"/>
            </a:fontRef>
          </p:style>
        </p:cxnSp>
        <p:cxnSp>
          <p:nvCxnSpPr>
            <p:cNvPr id="18" name="Straight Arrow Connector 17">
              <a:extLst>
                <a:ext uri="{FF2B5EF4-FFF2-40B4-BE49-F238E27FC236}">
                  <a16:creationId xmlns:a16="http://schemas.microsoft.com/office/drawing/2014/main" id="{E2C2777F-BCA1-6A21-46FA-A42BFE3E17BE}"/>
                </a:ext>
              </a:extLst>
            </p:cNvPr>
            <p:cNvCxnSpPr>
              <a:cxnSpLocks/>
            </p:cNvCxnSpPr>
            <p:nvPr/>
          </p:nvCxnSpPr>
          <p:spPr>
            <a:xfrm flipV="1">
              <a:off x="2497136" y="-933650"/>
              <a:ext cx="4748214" cy="335489"/>
            </a:xfrm>
            <a:prstGeom prst="straightConnector1">
              <a:avLst/>
            </a:prstGeom>
            <a:ln>
              <a:solidFill>
                <a:srgbClr val="009CFF"/>
              </a:solidFill>
              <a:prstDash val="sysDash"/>
              <a:headEnd type="triangle" w="lg" len="lg"/>
              <a:tailEnd type="triangle" w="lg" len="lg"/>
            </a:ln>
            <a:effectLst/>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1C4FEAF-3C14-C867-6DC8-18CF9649A432}"/>
                    </a:ext>
                  </a:extLst>
                </p:cNvPr>
                <p:cNvSpPr txBox="1"/>
                <p:nvPr/>
              </p:nvSpPr>
              <p:spPr>
                <a:xfrm rot="456996">
                  <a:off x="2622739" y="-1451587"/>
                  <a:ext cx="2298321" cy="2329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solidFill>
                              <a:srgbClr val="FF0000"/>
                            </a:solidFill>
                            <a:latin typeface="Cambria Math" panose="02040503050406030204" pitchFamily="18" charset="0"/>
                          </a:rPr>
                          <m:t>𝐷𝑖𝑠𝑡𝑎𝑛𝑐𝑒</m:t>
                        </m:r>
                        <m:r>
                          <a:rPr lang="en-US" sz="1400" b="0" i="1" smtClean="0">
                            <a:solidFill>
                              <a:srgbClr val="FF0000"/>
                            </a:solidFill>
                            <a:latin typeface="Cambria Math" panose="02040503050406030204" pitchFamily="18" charset="0"/>
                            <a:ea typeface="Cambria Math" panose="02040503050406030204" pitchFamily="18" charset="0"/>
                          </a:rPr>
                          <m:t>≈</m:t>
                        </m:r>
                        <m:sSub>
                          <m:sSubPr>
                            <m:ctrlPr>
                              <a:rPr lang="en-US" sz="1400" b="0" i="1" smtClean="0">
                                <a:solidFill>
                                  <a:srgbClr val="FF0000"/>
                                </a:solidFill>
                                <a:latin typeface="Cambria Math" panose="02040503050406030204" pitchFamily="18" charset="0"/>
                                <a:ea typeface="Cambria Math" panose="02040503050406030204" pitchFamily="18" charset="0"/>
                              </a:rPr>
                            </m:ctrlPr>
                          </m:sSubPr>
                          <m:e>
                            <m:r>
                              <a:rPr lang="en-US" sz="1400" b="0" i="1" smtClean="0">
                                <a:solidFill>
                                  <a:srgbClr val="FF0000"/>
                                </a:solidFill>
                                <a:latin typeface="Cambria Math" panose="02040503050406030204" pitchFamily="18" charset="0"/>
                                <a:ea typeface="Cambria Math" panose="02040503050406030204" pitchFamily="18" charset="0"/>
                              </a:rPr>
                              <m:t>𝑑</m:t>
                            </m:r>
                          </m:e>
                          <m:sub>
                            <m:r>
                              <a:rPr lang="en-US" sz="1400" b="0" i="1" smtClean="0">
                                <a:solidFill>
                                  <a:srgbClr val="FF0000"/>
                                </a:solidFill>
                                <a:latin typeface="Cambria Math" panose="02040503050406030204" pitchFamily="18" charset="0"/>
                                <a:ea typeface="Cambria Math" panose="02040503050406030204" pitchFamily="18" charset="0"/>
                              </a:rPr>
                              <m:t>1</m:t>
                            </m:r>
                          </m:sub>
                        </m:sSub>
                        <m:r>
                          <a:rPr lang="en-US" sz="1400" b="0" i="1" smtClean="0">
                            <a:solidFill>
                              <a:srgbClr val="FF0000"/>
                            </a:solidFill>
                            <a:latin typeface="Cambria Math" panose="02040503050406030204" pitchFamily="18" charset="0"/>
                            <a:ea typeface="Cambria Math" panose="02040503050406030204" pitchFamily="18" charset="0"/>
                          </a:rPr>
                          <m:t>+</m:t>
                        </m:r>
                        <m:sSub>
                          <m:sSubPr>
                            <m:ctrlPr>
                              <a:rPr lang="en-US" sz="1400" b="0" i="1" smtClean="0">
                                <a:solidFill>
                                  <a:srgbClr val="FF0000"/>
                                </a:solidFill>
                                <a:latin typeface="Cambria Math" panose="02040503050406030204" pitchFamily="18" charset="0"/>
                                <a:ea typeface="Cambria Math" panose="02040503050406030204" pitchFamily="18" charset="0"/>
                              </a:rPr>
                            </m:ctrlPr>
                          </m:sSubPr>
                          <m:e>
                            <m:r>
                              <a:rPr lang="en-US" sz="1400" b="0" i="1" smtClean="0">
                                <a:solidFill>
                                  <a:srgbClr val="FF0000"/>
                                </a:solidFill>
                                <a:latin typeface="Cambria Math" panose="02040503050406030204" pitchFamily="18" charset="0"/>
                                <a:ea typeface="Cambria Math" panose="02040503050406030204" pitchFamily="18" charset="0"/>
                              </a:rPr>
                              <m:t>𝑑</m:t>
                            </m:r>
                          </m:e>
                          <m:sub>
                            <m:r>
                              <a:rPr lang="en-US" sz="1400" b="0" i="1" smtClean="0">
                                <a:solidFill>
                                  <a:srgbClr val="FF0000"/>
                                </a:solidFill>
                                <a:latin typeface="Cambria Math" panose="02040503050406030204" pitchFamily="18" charset="0"/>
                                <a:ea typeface="Cambria Math" panose="02040503050406030204" pitchFamily="18" charset="0"/>
                              </a:rPr>
                              <m:t>𝑜𝑏𝑗</m:t>
                            </m:r>
                          </m:sub>
                        </m:sSub>
                        <m:r>
                          <a:rPr lang="en-US" sz="1400" b="0" i="1" smtClean="0">
                            <a:solidFill>
                              <a:srgbClr val="FF0000"/>
                            </a:solidFill>
                            <a:latin typeface="Cambria Math" panose="02040503050406030204" pitchFamily="18" charset="0"/>
                            <a:ea typeface="Cambria Math" panose="02040503050406030204" pitchFamily="18" charset="0"/>
                          </a:rPr>
                          <m:t>+</m:t>
                        </m:r>
                        <m:sSub>
                          <m:sSubPr>
                            <m:ctrlPr>
                              <a:rPr lang="en-US" sz="1400" b="0" i="1" smtClean="0">
                                <a:solidFill>
                                  <a:srgbClr val="FF0000"/>
                                </a:solidFill>
                                <a:latin typeface="Cambria Math" panose="02040503050406030204" pitchFamily="18" charset="0"/>
                                <a:ea typeface="Cambria Math" panose="02040503050406030204" pitchFamily="18" charset="0"/>
                              </a:rPr>
                            </m:ctrlPr>
                          </m:sSubPr>
                          <m:e>
                            <m:r>
                              <a:rPr lang="en-US" sz="1400" b="0" i="1" smtClean="0">
                                <a:solidFill>
                                  <a:srgbClr val="FF0000"/>
                                </a:solidFill>
                                <a:latin typeface="Cambria Math" panose="02040503050406030204" pitchFamily="18" charset="0"/>
                                <a:ea typeface="Cambria Math" panose="02040503050406030204" pitchFamily="18" charset="0"/>
                              </a:rPr>
                              <m:t>𝑑</m:t>
                            </m:r>
                          </m:e>
                          <m:sub>
                            <m:r>
                              <a:rPr lang="en-US" sz="1400" b="0" i="1" smtClean="0">
                                <a:solidFill>
                                  <a:srgbClr val="FF0000"/>
                                </a:solidFill>
                                <a:latin typeface="Cambria Math" panose="02040503050406030204" pitchFamily="18" charset="0"/>
                                <a:ea typeface="Cambria Math" panose="02040503050406030204" pitchFamily="18" charset="0"/>
                              </a:rPr>
                              <m:t>𝑖𝑚𝑔</m:t>
                            </m:r>
                          </m:sub>
                        </m:sSub>
                      </m:oMath>
                    </m:oMathPara>
                  </a14:m>
                  <a:endParaRPr lang="en-US" sz="1400" dirty="0">
                    <a:solidFill>
                      <a:srgbClr val="FF0000"/>
                    </a:solidFill>
                  </a:endParaRPr>
                </a:p>
              </p:txBody>
            </p:sp>
          </mc:Choice>
          <mc:Fallback>
            <p:sp>
              <p:nvSpPr>
                <p:cNvPr id="21" name="TextBox 20">
                  <a:extLst>
                    <a:ext uri="{FF2B5EF4-FFF2-40B4-BE49-F238E27FC236}">
                      <a16:creationId xmlns:a16="http://schemas.microsoft.com/office/drawing/2014/main" id="{51C4FEAF-3C14-C867-6DC8-18CF9649A432}"/>
                    </a:ext>
                  </a:extLst>
                </p:cNvPr>
                <p:cNvSpPr txBox="1">
                  <a:spLocks noRot="1" noChangeAspect="1" noMove="1" noResize="1" noEditPoints="1" noAdjustHandles="1" noChangeArrowheads="1" noChangeShapeType="1" noTextEdit="1"/>
                </p:cNvSpPr>
                <p:nvPr/>
              </p:nvSpPr>
              <p:spPr>
                <a:xfrm rot="456996">
                  <a:off x="2622739" y="-1451587"/>
                  <a:ext cx="2298321" cy="232949"/>
                </a:xfrm>
                <a:prstGeom prst="rect">
                  <a:avLst/>
                </a:prstGeom>
                <a:blipFill>
                  <a:blip r:embed="rId5"/>
                  <a:stretch>
                    <a:fillRect l="-1316" b="-1011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B5042964-F8EC-1A30-6C61-8CF35FD8E8D6}"/>
                    </a:ext>
                  </a:extLst>
                </p:cNvPr>
                <p:cNvSpPr txBox="1"/>
                <p:nvPr/>
              </p:nvSpPr>
              <p:spPr>
                <a:xfrm>
                  <a:off x="2516188" y="-993687"/>
                  <a:ext cx="2302490" cy="2329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solidFill>
                              <a:srgbClr val="009F00"/>
                            </a:solidFill>
                            <a:latin typeface="Cambria Math" panose="02040503050406030204" pitchFamily="18" charset="0"/>
                          </a:rPr>
                          <m:t>𝐷𝑖𝑠𝑡𝑎𝑛𝑐𝑒</m:t>
                        </m:r>
                        <m:r>
                          <a:rPr lang="en-US" sz="1400" b="0" i="1" smtClean="0">
                            <a:solidFill>
                              <a:srgbClr val="009F00"/>
                            </a:solidFill>
                            <a:latin typeface="Cambria Math" panose="02040503050406030204" pitchFamily="18" charset="0"/>
                            <a:ea typeface="Cambria Math" panose="02040503050406030204" pitchFamily="18" charset="0"/>
                          </a:rPr>
                          <m:t>≈</m:t>
                        </m:r>
                        <m:sSub>
                          <m:sSubPr>
                            <m:ctrlPr>
                              <a:rPr lang="en-US" sz="1400" b="0" i="1" smtClean="0">
                                <a:solidFill>
                                  <a:srgbClr val="009F00"/>
                                </a:solidFill>
                                <a:latin typeface="Cambria Math" panose="02040503050406030204" pitchFamily="18" charset="0"/>
                                <a:ea typeface="Cambria Math" panose="02040503050406030204" pitchFamily="18" charset="0"/>
                              </a:rPr>
                            </m:ctrlPr>
                          </m:sSubPr>
                          <m:e>
                            <m:r>
                              <a:rPr lang="en-US" sz="1400" b="0" i="1" smtClean="0">
                                <a:solidFill>
                                  <a:srgbClr val="009F00"/>
                                </a:solidFill>
                                <a:latin typeface="Cambria Math" panose="02040503050406030204" pitchFamily="18" charset="0"/>
                                <a:ea typeface="Cambria Math" panose="02040503050406030204" pitchFamily="18" charset="0"/>
                              </a:rPr>
                              <m:t>𝑑</m:t>
                            </m:r>
                          </m:e>
                          <m:sub>
                            <m:r>
                              <a:rPr lang="en-US" sz="1400" b="0" i="1" smtClean="0">
                                <a:solidFill>
                                  <a:srgbClr val="009F00"/>
                                </a:solidFill>
                                <a:latin typeface="Cambria Math" panose="02040503050406030204" pitchFamily="18" charset="0"/>
                                <a:ea typeface="Cambria Math" panose="02040503050406030204" pitchFamily="18" charset="0"/>
                              </a:rPr>
                              <m:t>2</m:t>
                            </m:r>
                          </m:sub>
                        </m:sSub>
                        <m:r>
                          <a:rPr lang="en-US" sz="1400" b="0" i="1" smtClean="0">
                            <a:solidFill>
                              <a:srgbClr val="009F00"/>
                            </a:solidFill>
                            <a:latin typeface="Cambria Math" panose="02040503050406030204" pitchFamily="18" charset="0"/>
                            <a:ea typeface="Cambria Math" panose="02040503050406030204" pitchFamily="18" charset="0"/>
                          </a:rPr>
                          <m:t>+</m:t>
                        </m:r>
                        <m:sSub>
                          <m:sSubPr>
                            <m:ctrlPr>
                              <a:rPr lang="en-US" sz="1400" b="0" i="1" smtClean="0">
                                <a:solidFill>
                                  <a:srgbClr val="009F00"/>
                                </a:solidFill>
                                <a:latin typeface="Cambria Math" panose="02040503050406030204" pitchFamily="18" charset="0"/>
                                <a:ea typeface="Cambria Math" panose="02040503050406030204" pitchFamily="18" charset="0"/>
                              </a:rPr>
                            </m:ctrlPr>
                          </m:sSubPr>
                          <m:e>
                            <m:r>
                              <a:rPr lang="en-US" sz="1400" b="0" i="1" smtClean="0">
                                <a:solidFill>
                                  <a:srgbClr val="009F00"/>
                                </a:solidFill>
                                <a:latin typeface="Cambria Math" panose="02040503050406030204" pitchFamily="18" charset="0"/>
                                <a:ea typeface="Cambria Math" panose="02040503050406030204" pitchFamily="18" charset="0"/>
                              </a:rPr>
                              <m:t>𝑑</m:t>
                            </m:r>
                          </m:e>
                          <m:sub>
                            <m:r>
                              <a:rPr lang="en-US" sz="1400" b="0" i="1" smtClean="0">
                                <a:solidFill>
                                  <a:srgbClr val="009F00"/>
                                </a:solidFill>
                                <a:latin typeface="Cambria Math" panose="02040503050406030204" pitchFamily="18" charset="0"/>
                                <a:ea typeface="Cambria Math" panose="02040503050406030204" pitchFamily="18" charset="0"/>
                              </a:rPr>
                              <m:t>𝑜𝑏𝑗</m:t>
                            </m:r>
                          </m:sub>
                        </m:sSub>
                        <m:r>
                          <a:rPr lang="en-US" sz="1400" b="0" i="1" smtClean="0">
                            <a:solidFill>
                              <a:srgbClr val="009F00"/>
                            </a:solidFill>
                            <a:latin typeface="Cambria Math" panose="02040503050406030204" pitchFamily="18" charset="0"/>
                            <a:ea typeface="Cambria Math" panose="02040503050406030204" pitchFamily="18" charset="0"/>
                          </a:rPr>
                          <m:t>+</m:t>
                        </m:r>
                        <m:sSub>
                          <m:sSubPr>
                            <m:ctrlPr>
                              <a:rPr lang="en-US" sz="1400" b="0" i="1" smtClean="0">
                                <a:solidFill>
                                  <a:srgbClr val="009F00"/>
                                </a:solidFill>
                                <a:latin typeface="Cambria Math" panose="02040503050406030204" pitchFamily="18" charset="0"/>
                                <a:ea typeface="Cambria Math" panose="02040503050406030204" pitchFamily="18" charset="0"/>
                              </a:rPr>
                            </m:ctrlPr>
                          </m:sSubPr>
                          <m:e>
                            <m:r>
                              <a:rPr lang="en-US" sz="1400" b="0" i="1" smtClean="0">
                                <a:solidFill>
                                  <a:srgbClr val="009F00"/>
                                </a:solidFill>
                                <a:latin typeface="Cambria Math" panose="02040503050406030204" pitchFamily="18" charset="0"/>
                                <a:ea typeface="Cambria Math" panose="02040503050406030204" pitchFamily="18" charset="0"/>
                              </a:rPr>
                              <m:t>𝑑</m:t>
                            </m:r>
                          </m:e>
                          <m:sub>
                            <m:r>
                              <a:rPr lang="en-US" sz="1400" b="0" i="1" smtClean="0">
                                <a:solidFill>
                                  <a:srgbClr val="009F00"/>
                                </a:solidFill>
                                <a:latin typeface="Cambria Math" panose="02040503050406030204" pitchFamily="18" charset="0"/>
                                <a:ea typeface="Cambria Math" panose="02040503050406030204" pitchFamily="18" charset="0"/>
                              </a:rPr>
                              <m:t>𝑖𝑚𝑔</m:t>
                            </m:r>
                          </m:sub>
                        </m:sSub>
                      </m:oMath>
                    </m:oMathPara>
                  </a14:m>
                  <a:endParaRPr lang="en-US" sz="1400" dirty="0">
                    <a:solidFill>
                      <a:srgbClr val="009F00"/>
                    </a:solidFill>
                  </a:endParaRPr>
                </a:p>
              </p:txBody>
            </p:sp>
          </mc:Choice>
          <mc:Fallback>
            <p:sp>
              <p:nvSpPr>
                <p:cNvPr id="22" name="TextBox 21">
                  <a:extLst>
                    <a:ext uri="{FF2B5EF4-FFF2-40B4-BE49-F238E27FC236}">
                      <a16:creationId xmlns:a16="http://schemas.microsoft.com/office/drawing/2014/main" id="{B5042964-F8EC-1A30-6C61-8CF35FD8E8D6}"/>
                    </a:ext>
                  </a:extLst>
                </p:cNvPr>
                <p:cNvSpPr txBox="1">
                  <a:spLocks noRot="1" noChangeAspect="1" noMove="1" noResize="1" noEditPoints="1" noAdjustHandles="1" noChangeArrowheads="1" noChangeShapeType="1" noTextEdit="1"/>
                </p:cNvSpPr>
                <p:nvPr/>
              </p:nvSpPr>
              <p:spPr>
                <a:xfrm>
                  <a:off x="2516188" y="-993687"/>
                  <a:ext cx="2302490" cy="232949"/>
                </a:xfrm>
                <a:prstGeom prst="rect">
                  <a:avLst/>
                </a:prstGeom>
                <a:blipFill>
                  <a:blip r:embed="rId6"/>
                  <a:stretch>
                    <a:fillRect l="-1592" r="-796" b="-26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1366B11-9D2F-9C1F-D6BC-EAED58227E43}"/>
                    </a:ext>
                  </a:extLst>
                </p:cNvPr>
                <p:cNvSpPr txBox="1"/>
                <p:nvPr/>
              </p:nvSpPr>
              <p:spPr>
                <a:xfrm>
                  <a:off x="2929912" y="-639650"/>
                  <a:ext cx="2302490" cy="23294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solidFill>
                              <a:srgbClr val="009CFF"/>
                            </a:solidFill>
                            <a:latin typeface="Cambria Math" panose="02040503050406030204" pitchFamily="18" charset="0"/>
                          </a:rPr>
                          <m:t>𝐷𝑖𝑠𝑡𝑎𝑛𝑐𝑒</m:t>
                        </m:r>
                        <m:r>
                          <a:rPr lang="en-US" sz="1400" b="0" i="1" smtClean="0">
                            <a:solidFill>
                              <a:srgbClr val="009CFF"/>
                            </a:solidFill>
                            <a:latin typeface="Cambria Math" panose="02040503050406030204" pitchFamily="18" charset="0"/>
                            <a:ea typeface="Cambria Math" panose="02040503050406030204" pitchFamily="18" charset="0"/>
                          </a:rPr>
                          <m:t>≈</m:t>
                        </m:r>
                        <m:sSub>
                          <m:sSubPr>
                            <m:ctrlPr>
                              <a:rPr lang="en-US" sz="1400" b="0" i="1" smtClean="0">
                                <a:solidFill>
                                  <a:srgbClr val="009CFF"/>
                                </a:solidFill>
                                <a:latin typeface="Cambria Math" panose="02040503050406030204" pitchFamily="18" charset="0"/>
                                <a:ea typeface="Cambria Math" panose="02040503050406030204" pitchFamily="18" charset="0"/>
                              </a:rPr>
                            </m:ctrlPr>
                          </m:sSubPr>
                          <m:e>
                            <m:r>
                              <a:rPr lang="en-US" sz="1400" b="0" i="1" smtClean="0">
                                <a:solidFill>
                                  <a:srgbClr val="009CFF"/>
                                </a:solidFill>
                                <a:latin typeface="Cambria Math" panose="02040503050406030204" pitchFamily="18" charset="0"/>
                                <a:ea typeface="Cambria Math" panose="02040503050406030204" pitchFamily="18" charset="0"/>
                              </a:rPr>
                              <m:t>𝑑</m:t>
                            </m:r>
                          </m:e>
                          <m:sub>
                            <m:r>
                              <a:rPr lang="en-US" sz="1400" b="0" i="1" smtClean="0">
                                <a:solidFill>
                                  <a:srgbClr val="009CFF"/>
                                </a:solidFill>
                                <a:latin typeface="Cambria Math" panose="02040503050406030204" pitchFamily="18" charset="0"/>
                                <a:ea typeface="Cambria Math" panose="02040503050406030204" pitchFamily="18" charset="0"/>
                              </a:rPr>
                              <m:t>3</m:t>
                            </m:r>
                          </m:sub>
                        </m:sSub>
                        <m:r>
                          <a:rPr lang="en-US" sz="1400" b="0" i="1" smtClean="0">
                            <a:solidFill>
                              <a:srgbClr val="009CFF"/>
                            </a:solidFill>
                            <a:latin typeface="Cambria Math" panose="02040503050406030204" pitchFamily="18" charset="0"/>
                            <a:ea typeface="Cambria Math" panose="02040503050406030204" pitchFamily="18" charset="0"/>
                          </a:rPr>
                          <m:t>+</m:t>
                        </m:r>
                        <m:sSub>
                          <m:sSubPr>
                            <m:ctrlPr>
                              <a:rPr lang="en-US" sz="1400" b="0" i="1" smtClean="0">
                                <a:solidFill>
                                  <a:srgbClr val="009CFF"/>
                                </a:solidFill>
                                <a:latin typeface="Cambria Math" panose="02040503050406030204" pitchFamily="18" charset="0"/>
                                <a:ea typeface="Cambria Math" panose="02040503050406030204" pitchFamily="18" charset="0"/>
                              </a:rPr>
                            </m:ctrlPr>
                          </m:sSubPr>
                          <m:e>
                            <m:r>
                              <a:rPr lang="en-US" sz="1400" b="0" i="1" smtClean="0">
                                <a:solidFill>
                                  <a:srgbClr val="009CFF"/>
                                </a:solidFill>
                                <a:latin typeface="Cambria Math" panose="02040503050406030204" pitchFamily="18" charset="0"/>
                                <a:ea typeface="Cambria Math" panose="02040503050406030204" pitchFamily="18" charset="0"/>
                              </a:rPr>
                              <m:t>𝑑</m:t>
                            </m:r>
                          </m:e>
                          <m:sub>
                            <m:r>
                              <a:rPr lang="en-US" sz="1400" b="0" i="1" smtClean="0">
                                <a:solidFill>
                                  <a:srgbClr val="009CFF"/>
                                </a:solidFill>
                                <a:latin typeface="Cambria Math" panose="02040503050406030204" pitchFamily="18" charset="0"/>
                                <a:ea typeface="Cambria Math" panose="02040503050406030204" pitchFamily="18" charset="0"/>
                              </a:rPr>
                              <m:t>𝑜𝑏𝑗</m:t>
                            </m:r>
                          </m:sub>
                        </m:sSub>
                        <m:r>
                          <a:rPr lang="en-US" sz="1400" b="0" i="1" smtClean="0">
                            <a:solidFill>
                              <a:srgbClr val="009CFF"/>
                            </a:solidFill>
                            <a:latin typeface="Cambria Math" panose="02040503050406030204" pitchFamily="18" charset="0"/>
                            <a:ea typeface="Cambria Math" panose="02040503050406030204" pitchFamily="18" charset="0"/>
                          </a:rPr>
                          <m:t>+</m:t>
                        </m:r>
                        <m:sSub>
                          <m:sSubPr>
                            <m:ctrlPr>
                              <a:rPr lang="en-US" sz="1400" b="0" i="1" smtClean="0">
                                <a:solidFill>
                                  <a:srgbClr val="009CFF"/>
                                </a:solidFill>
                                <a:latin typeface="Cambria Math" panose="02040503050406030204" pitchFamily="18" charset="0"/>
                                <a:ea typeface="Cambria Math" panose="02040503050406030204" pitchFamily="18" charset="0"/>
                              </a:rPr>
                            </m:ctrlPr>
                          </m:sSubPr>
                          <m:e>
                            <m:r>
                              <a:rPr lang="en-US" sz="1400" b="0" i="1" smtClean="0">
                                <a:solidFill>
                                  <a:srgbClr val="009CFF"/>
                                </a:solidFill>
                                <a:latin typeface="Cambria Math" panose="02040503050406030204" pitchFamily="18" charset="0"/>
                                <a:ea typeface="Cambria Math" panose="02040503050406030204" pitchFamily="18" charset="0"/>
                              </a:rPr>
                              <m:t>𝑑</m:t>
                            </m:r>
                          </m:e>
                          <m:sub>
                            <m:r>
                              <a:rPr lang="en-US" sz="1400" b="0" i="1" smtClean="0">
                                <a:solidFill>
                                  <a:srgbClr val="009CFF"/>
                                </a:solidFill>
                                <a:latin typeface="Cambria Math" panose="02040503050406030204" pitchFamily="18" charset="0"/>
                                <a:ea typeface="Cambria Math" panose="02040503050406030204" pitchFamily="18" charset="0"/>
                              </a:rPr>
                              <m:t>𝑖𝑚𝑔</m:t>
                            </m:r>
                          </m:sub>
                        </m:sSub>
                      </m:oMath>
                    </m:oMathPara>
                  </a14:m>
                  <a:endParaRPr lang="en-US" sz="1400" dirty="0">
                    <a:solidFill>
                      <a:srgbClr val="009CFF"/>
                    </a:solidFill>
                  </a:endParaRPr>
                </a:p>
              </p:txBody>
            </p:sp>
          </mc:Choice>
          <mc:Fallback>
            <p:sp>
              <p:nvSpPr>
                <p:cNvPr id="23" name="TextBox 22">
                  <a:extLst>
                    <a:ext uri="{FF2B5EF4-FFF2-40B4-BE49-F238E27FC236}">
                      <a16:creationId xmlns:a16="http://schemas.microsoft.com/office/drawing/2014/main" id="{01366B11-9D2F-9C1F-D6BC-EAED58227E43}"/>
                    </a:ext>
                  </a:extLst>
                </p:cNvPr>
                <p:cNvSpPr txBox="1">
                  <a:spLocks noRot="1" noChangeAspect="1" noMove="1" noResize="1" noEditPoints="1" noAdjustHandles="1" noChangeArrowheads="1" noChangeShapeType="1" noTextEdit="1"/>
                </p:cNvSpPr>
                <p:nvPr/>
              </p:nvSpPr>
              <p:spPr>
                <a:xfrm>
                  <a:off x="2929912" y="-639650"/>
                  <a:ext cx="2302490" cy="232949"/>
                </a:xfrm>
                <a:prstGeom prst="rect">
                  <a:avLst/>
                </a:prstGeom>
                <a:blipFill>
                  <a:blip r:embed="rId7"/>
                  <a:stretch>
                    <a:fillRect l="-1592" r="-796" b="-26316"/>
                  </a:stretch>
                </a:blipFill>
              </p:spPr>
              <p:txBody>
                <a:bodyPr/>
                <a:lstStyle/>
                <a:p>
                  <a:r>
                    <a:rPr lang="en-US">
                      <a:noFill/>
                    </a:rPr>
                    <a:t> </a:t>
                  </a:r>
                </a:p>
              </p:txBody>
            </p:sp>
          </mc:Fallback>
        </mc:AlternateContent>
      </p:grpSp>
      <p:sp>
        <p:nvSpPr>
          <p:cNvPr id="26" name="TextBox 25">
            <a:extLst>
              <a:ext uri="{FF2B5EF4-FFF2-40B4-BE49-F238E27FC236}">
                <a16:creationId xmlns:a16="http://schemas.microsoft.com/office/drawing/2014/main" id="{18B37C52-FBD6-DEAA-D123-6DDEDD55CE49}"/>
              </a:ext>
            </a:extLst>
          </p:cNvPr>
          <p:cNvSpPr txBox="1"/>
          <p:nvPr/>
        </p:nvSpPr>
        <p:spPr>
          <a:xfrm>
            <a:off x="83823" y="3458848"/>
            <a:ext cx="5212077" cy="461665"/>
          </a:xfrm>
          <a:prstGeom prst="rect">
            <a:avLst/>
          </a:prstGeom>
          <a:noFill/>
        </p:spPr>
        <p:txBody>
          <a:bodyPr wrap="square" rtlCol="0">
            <a:spAutoFit/>
          </a:bodyPr>
          <a:lstStyle/>
          <a:p>
            <a:r>
              <a:rPr lang="en-US" sz="2400" dirty="0"/>
              <a:t>If the object is sufficiently far away…</a:t>
            </a:r>
          </a:p>
        </p:txBody>
      </p:sp>
      <p:sp>
        <p:nvSpPr>
          <p:cNvPr id="31" name="Arc 30">
            <a:extLst>
              <a:ext uri="{FF2B5EF4-FFF2-40B4-BE49-F238E27FC236}">
                <a16:creationId xmlns:a16="http://schemas.microsoft.com/office/drawing/2014/main" id="{ED4EA3D5-8C28-3858-DE12-B286B463E745}"/>
              </a:ext>
            </a:extLst>
          </p:cNvPr>
          <p:cNvSpPr/>
          <p:nvPr/>
        </p:nvSpPr>
        <p:spPr>
          <a:xfrm>
            <a:off x="4214816" y="1511011"/>
            <a:ext cx="877884" cy="2163686"/>
          </a:xfrm>
          <a:prstGeom prst="arc">
            <a:avLst>
              <a:gd name="adj1" fmla="val 21134912"/>
              <a:gd name="adj2" fmla="val 5334287"/>
            </a:avLst>
          </a:prstGeom>
          <a:ln w="57150">
            <a:solidFill>
              <a:schemeClr val="tx1"/>
            </a:solidFill>
            <a:round/>
            <a:headEnd type="triangle" w="lg" len="lg"/>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D6053B42-B1BF-1137-7EB9-14341633D01E}"/>
                  </a:ext>
                </a:extLst>
              </p:cNvPr>
              <p:cNvSpPr txBox="1"/>
              <p:nvPr/>
            </p:nvSpPr>
            <p:spPr>
              <a:xfrm>
                <a:off x="83823" y="3399440"/>
                <a:ext cx="7975216" cy="985976"/>
              </a:xfrm>
              <a:prstGeom prst="rect">
                <a:avLst/>
              </a:prstGeom>
              <a:noFill/>
            </p:spPr>
            <p:txBody>
              <a:bodyPr wrap="square" rtlCol="0">
                <a:spAutoFit/>
              </a:bodyPr>
              <a:lstStyle/>
              <a:p>
                <a:r>
                  <a:rPr lang="en-US" sz="2400" dirty="0"/>
                  <a:t>However, for </a:t>
                </a:r>
                <a14:m>
                  <m:oMath xmlns:m="http://schemas.openxmlformats.org/officeDocument/2006/math">
                    <m:r>
                      <m:rPr>
                        <m:sty m:val="p"/>
                      </m:rPr>
                      <a:rPr lang="el-GR" sz="2400" i="1">
                        <a:latin typeface="Cambria Math" panose="02040503050406030204" pitchFamily="18" charset="0"/>
                      </a:rPr>
                      <m:t>λ</m:t>
                    </m:r>
                    <m:r>
                      <a:rPr lang="en-US" sz="2400" b="0" i="1" smtClean="0">
                        <a:latin typeface="Cambria Math" panose="02040503050406030204" pitchFamily="18" charset="0"/>
                      </a:rPr>
                      <m:t> ~ </m:t>
                    </m:r>
                    <m:r>
                      <a:rPr lang="en-US" sz="2400" b="0" i="1" smtClean="0">
                        <a:latin typeface="Cambria Math" panose="02040503050406030204" pitchFamily="18" charset="0"/>
                      </a:rPr>
                      <m:t>𝑛𝑚</m:t>
                    </m:r>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r>
                          <a:rPr lang="el-GR" sz="2400" i="1">
                            <a:latin typeface="Cambria Math" panose="02040503050406030204" pitchFamily="18" charset="0"/>
                            <a:ea typeface="Cambria Math" panose="02040503050406030204" pitchFamily="18" charset="0"/>
                          </a:rPr>
                          <m:t>𝛷</m:t>
                        </m:r>
                      </m:e>
                      <m:sub>
                        <m:r>
                          <a:rPr lang="en-US" sz="2400" i="1">
                            <a:latin typeface="Cambria Math" panose="02040503050406030204" pitchFamily="18" charset="0"/>
                          </a:rPr>
                          <m:t>𝑖</m:t>
                        </m:r>
                      </m:sub>
                    </m:sSub>
                    <m:r>
                      <a:rPr lang="en-US" sz="2400" b="0" i="1" smtClean="0">
                        <a:latin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m:t>
                    </m:r>
                    <m:f>
                      <m:fPr>
                        <m:ctrlPr>
                          <a:rPr lang="en-US" sz="2400" i="1">
                            <a:latin typeface="Cambria Math" panose="02040503050406030204" pitchFamily="18" charset="0"/>
                          </a:rPr>
                        </m:ctrlPr>
                      </m:fPr>
                      <m:num>
                        <m:r>
                          <a:rPr lang="en-US" sz="2400" i="1">
                            <a:latin typeface="Cambria Math" panose="02040503050406030204" pitchFamily="18" charset="0"/>
                          </a:rPr>
                          <m:t>2</m:t>
                        </m:r>
                        <m:r>
                          <a:rPr lang="en-US" sz="2400" i="1">
                            <a:latin typeface="Cambria Math" panose="02040503050406030204" pitchFamily="18" charset="0"/>
                            <a:ea typeface="Cambria Math" panose="02040503050406030204" pitchFamily="18" charset="0"/>
                          </a:rPr>
                          <m:t>𝜋</m:t>
                        </m:r>
                      </m:num>
                      <m:den>
                        <m:r>
                          <m:rPr>
                            <m:sty m:val="p"/>
                          </m:rPr>
                          <a:rPr lang="el-GR" sz="2400" i="1">
                            <a:latin typeface="Cambria Math" panose="02040503050406030204" pitchFamily="18" charset="0"/>
                          </a:rPr>
                          <m:t>λ</m:t>
                        </m:r>
                      </m:den>
                    </m:f>
                    <m:r>
                      <a:rPr lang="en-US" sz="2400" i="1">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𝑖</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𝑜𝑏𝑗</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𝑑</m:t>
                            </m:r>
                          </m:e>
                          <m:sub>
                            <m:r>
                              <a:rPr lang="en-US" sz="2400" i="1">
                                <a:latin typeface="Cambria Math" panose="02040503050406030204" pitchFamily="18" charset="0"/>
                                <a:ea typeface="Cambria Math" panose="02040503050406030204" pitchFamily="18" charset="0"/>
                              </a:rPr>
                              <m:t>𝑖</m:t>
                            </m:r>
                            <m:r>
                              <a:rPr lang="en-US" sz="2400" i="1">
                                <a:latin typeface="Cambria Math" panose="02040503050406030204" pitchFamily="18" charset="0"/>
                                <a:ea typeface="Cambria Math" panose="02040503050406030204" pitchFamily="18" charset="0"/>
                              </a:rPr>
                              <m:t>𝑚𝑔</m:t>
                            </m:r>
                          </m:sub>
                        </m:sSub>
                      </m:e>
                    </m:d>
                  </m:oMath>
                </a14:m>
                <a:endParaRPr lang="en-US" sz="2400" dirty="0"/>
              </a:p>
              <a:p>
                <a:r>
                  <a:rPr lang="en-US" sz="2400" dirty="0"/>
                  <a:t>is </a:t>
                </a:r>
                <a:r>
                  <a:rPr lang="en-US" sz="2400" b="1" i="1" u="sng" dirty="0"/>
                  <a:t>NOT</a:t>
                </a:r>
                <a:r>
                  <a:rPr lang="en-US" sz="2400" dirty="0"/>
                  <a:t> a valid approximation!</a:t>
                </a:r>
              </a:p>
            </p:txBody>
          </p:sp>
        </mc:Choice>
        <mc:Fallback>
          <p:sp>
            <p:nvSpPr>
              <p:cNvPr id="35" name="TextBox 34">
                <a:extLst>
                  <a:ext uri="{FF2B5EF4-FFF2-40B4-BE49-F238E27FC236}">
                    <a16:creationId xmlns:a16="http://schemas.microsoft.com/office/drawing/2014/main" id="{D6053B42-B1BF-1137-7EB9-14341633D01E}"/>
                  </a:ext>
                </a:extLst>
              </p:cNvPr>
              <p:cNvSpPr txBox="1">
                <a:spLocks noRot="1" noChangeAspect="1" noMove="1" noResize="1" noEditPoints="1" noAdjustHandles="1" noChangeArrowheads="1" noChangeShapeType="1" noTextEdit="1"/>
              </p:cNvSpPr>
              <p:nvPr/>
            </p:nvSpPr>
            <p:spPr>
              <a:xfrm>
                <a:off x="83823" y="3399440"/>
                <a:ext cx="7975216" cy="985976"/>
              </a:xfrm>
              <a:prstGeom prst="rect">
                <a:avLst/>
              </a:prstGeom>
              <a:blipFill>
                <a:blip r:embed="rId8"/>
                <a:stretch>
                  <a:fillRect l="-1223" b="-13665"/>
                </a:stretch>
              </a:blipFill>
            </p:spPr>
            <p:txBody>
              <a:bodyPr/>
              <a:lstStyle/>
              <a:p>
                <a:r>
                  <a:rPr lang="en-US">
                    <a:noFill/>
                  </a:rPr>
                  <a:t> </a:t>
                </a:r>
              </a:p>
            </p:txBody>
          </p:sp>
        </mc:Fallback>
      </mc:AlternateContent>
      <p:grpSp>
        <p:nvGrpSpPr>
          <p:cNvPr id="48" name="Group 47">
            <a:extLst>
              <a:ext uri="{FF2B5EF4-FFF2-40B4-BE49-F238E27FC236}">
                <a16:creationId xmlns:a16="http://schemas.microsoft.com/office/drawing/2014/main" id="{DD23D20C-37F5-AC7E-FBC0-03EE64C33C35}"/>
              </a:ext>
            </a:extLst>
          </p:cNvPr>
          <p:cNvGrpSpPr/>
          <p:nvPr/>
        </p:nvGrpSpPr>
        <p:grpSpPr>
          <a:xfrm>
            <a:off x="-3513696" y="3417629"/>
            <a:ext cx="3376062" cy="1278858"/>
            <a:chOff x="-3462800" y="3488406"/>
            <a:chExt cx="3376062" cy="1278858"/>
          </a:xfrm>
        </p:grpSpPr>
        <p:grpSp>
          <p:nvGrpSpPr>
            <p:cNvPr id="41" name="Group 40">
              <a:extLst>
                <a:ext uri="{FF2B5EF4-FFF2-40B4-BE49-F238E27FC236}">
                  <a16:creationId xmlns:a16="http://schemas.microsoft.com/office/drawing/2014/main" id="{A33B69F0-C348-BF35-AE92-C202CC51A50C}"/>
                </a:ext>
              </a:extLst>
            </p:cNvPr>
            <p:cNvGrpSpPr/>
            <p:nvPr/>
          </p:nvGrpSpPr>
          <p:grpSpPr>
            <a:xfrm>
              <a:off x="-3462800" y="3488406"/>
              <a:ext cx="3376062" cy="1278858"/>
              <a:chOff x="-1475824" y="4941389"/>
              <a:chExt cx="3376062" cy="1278858"/>
            </a:xfrm>
          </p:grpSpPr>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9DBE1FC8-0F96-8C93-0CCF-056329AF83EE}"/>
                      </a:ext>
                    </a:extLst>
                  </p:cNvPr>
                  <p:cNvSpPr txBox="1"/>
                  <p:nvPr/>
                </p:nvSpPr>
                <p:spPr>
                  <a:xfrm>
                    <a:off x="-1475824" y="4941389"/>
                    <a:ext cx="3376062" cy="61279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chemeClr val="tx1"/>
                                  </a:solidFill>
                                  <a:latin typeface="Cambria Math" panose="02040503050406030204" pitchFamily="18" charset="0"/>
                                </a:rPr>
                              </m:ctrlPr>
                            </m:sSubPr>
                            <m:e>
                              <m:r>
                                <a:rPr lang="en-US" sz="1800" b="1" i="1">
                                  <a:solidFill>
                                    <a:schemeClr val="tx1"/>
                                  </a:solidFill>
                                  <a:latin typeface="Cambria Math" panose="02040503050406030204" pitchFamily="18" charset="0"/>
                                  <a:ea typeface="Cambria Math" panose="02040503050406030204" pitchFamily="18" charset="0"/>
                                </a:rPr>
                                <m:t>∆</m:t>
                              </m:r>
                              <m:r>
                                <a:rPr lang="el-GR" sz="1800" b="1" i="1">
                                  <a:solidFill>
                                    <a:schemeClr val="tx1"/>
                                  </a:solidFill>
                                  <a:latin typeface="Cambria Math" panose="02040503050406030204" pitchFamily="18" charset="0"/>
                                  <a:ea typeface="Cambria Math" panose="02040503050406030204" pitchFamily="18" charset="0"/>
                                </a:rPr>
                                <m:t>𝜱</m:t>
                              </m:r>
                            </m:e>
                            <m:sub>
                              <m:r>
                                <a:rPr lang="en-US" sz="1800" b="1" i="1">
                                  <a:solidFill>
                                    <a:schemeClr val="tx1"/>
                                  </a:solidFill>
                                  <a:latin typeface="Cambria Math" panose="02040503050406030204" pitchFamily="18" charset="0"/>
                                </a:rPr>
                                <m:t>𝒊</m:t>
                              </m:r>
                            </m:sub>
                          </m:sSub>
                          <m:r>
                            <a:rPr lang="en-US" sz="1800" b="1" i="1" smtClean="0">
                              <a:solidFill>
                                <a:schemeClr val="tx1"/>
                              </a:solidFill>
                              <a:latin typeface="Cambria Math" panose="02040503050406030204" pitchFamily="18" charset="0"/>
                            </a:rPr>
                            <m:t> </m:t>
                          </m:r>
                          <m:r>
                            <a:rPr lang="en-US" sz="1800" b="1" i="1" smtClean="0">
                              <a:solidFill>
                                <a:schemeClr val="tx1"/>
                              </a:solidFill>
                              <a:latin typeface="Cambria Math" panose="02040503050406030204" pitchFamily="18" charset="0"/>
                              <a:ea typeface="Cambria Math" panose="02040503050406030204" pitchFamily="18" charset="0"/>
                            </a:rPr>
                            <m:t>≈</m:t>
                          </m:r>
                          <m:f>
                            <m:fPr>
                              <m:ctrlPr>
                                <a:rPr lang="en-US" sz="1800" b="1" i="1" smtClean="0">
                                  <a:solidFill>
                                    <a:schemeClr val="tx1"/>
                                  </a:solidFill>
                                  <a:latin typeface="Cambria Math" panose="02040503050406030204" pitchFamily="18" charset="0"/>
                                </a:rPr>
                              </m:ctrlPr>
                            </m:fPr>
                            <m:num>
                              <m:r>
                                <a:rPr lang="en-US" sz="1800" b="1" i="1">
                                  <a:solidFill>
                                    <a:schemeClr val="tx1"/>
                                  </a:solidFill>
                                  <a:latin typeface="Cambria Math" panose="02040503050406030204" pitchFamily="18" charset="0"/>
                                </a:rPr>
                                <m:t>𝟐</m:t>
                              </m:r>
                              <m:r>
                                <a:rPr lang="en-US" sz="1800" b="1" i="1">
                                  <a:solidFill>
                                    <a:schemeClr val="tx1"/>
                                  </a:solidFill>
                                  <a:latin typeface="Cambria Math" panose="02040503050406030204" pitchFamily="18" charset="0"/>
                                  <a:ea typeface="Cambria Math" panose="02040503050406030204" pitchFamily="18" charset="0"/>
                                </a:rPr>
                                <m:t>𝝅</m:t>
                              </m:r>
                            </m:num>
                            <m:den>
                              <m:r>
                                <a:rPr lang="el-GR" sz="1800" b="1" i="1">
                                  <a:solidFill>
                                    <a:schemeClr val="tx1"/>
                                  </a:solidFill>
                                  <a:latin typeface="Cambria Math" panose="02040503050406030204" pitchFamily="18" charset="0"/>
                                </a:rPr>
                                <m:t>𝝀</m:t>
                              </m:r>
                            </m:den>
                          </m:f>
                          <m:r>
                            <a:rPr lang="en-US" sz="1800" b="1" i="1">
                              <a:solidFill>
                                <a:schemeClr val="tx1"/>
                              </a:solidFill>
                              <a:latin typeface="Cambria Math" panose="02040503050406030204" pitchFamily="18" charset="0"/>
                              <a:ea typeface="Cambria Math" panose="02040503050406030204" pitchFamily="18" charset="0"/>
                            </a:rPr>
                            <m:t>∙</m:t>
                          </m:r>
                          <m:d>
                            <m:dPr>
                              <m:ctrlPr>
                                <a:rPr lang="en-US" sz="1800" b="1" i="1">
                                  <a:solidFill>
                                    <a:schemeClr val="tx1"/>
                                  </a:solidFill>
                                  <a:latin typeface="Cambria Math" panose="02040503050406030204" pitchFamily="18" charset="0"/>
                                  <a:ea typeface="Cambria Math" panose="02040503050406030204" pitchFamily="18" charset="0"/>
                                </a:rPr>
                              </m:ctrlPr>
                            </m:dPr>
                            <m:e>
                              <m:sSub>
                                <m:sSubPr>
                                  <m:ctrlPr>
                                    <a:rPr lang="en-US" sz="1800" b="1" i="1">
                                      <a:solidFill>
                                        <a:schemeClr val="tx1"/>
                                      </a:solidFill>
                                      <a:latin typeface="Cambria Math" panose="02040503050406030204" pitchFamily="18" charset="0"/>
                                      <a:ea typeface="Cambria Math" panose="02040503050406030204" pitchFamily="18" charset="0"/>
                                    </a:rPr>
                                  </m:ctrlPr>
                                </m:sSubPr>
                                <m:e>
                                  <m:r>
                                    <a:rPr lang="en-US" sz="1800" b="1" i="1">
                                      <a:solidFill>
                                        <a:schemeClr val="tx1"/>
                                      </a:solidFill>
                                      <a:latin typeface="Cambria Math" panose="02040503050406030204" pitchFamily="18" charset="0"/>
                                      <a:ea typeface="Cambria Math" panose="02040503050406030204" pitchFamily="18" charset="0"/>
                                    </a:rPr>
                                    <m:t>𝒅</m:t>
                                  </m:r>
                                </m:e>
                                <m:sub>
                                  <m:r>
                                    <a:rPr lang="en-US" sz="1800" b="1" i="1">
                                      <a:solidFill>
                                        <a:schemeClr val="tx1"/>
                                      </a:solidFill>
                                      <a:latin typeface="Cambria Math" panose="02040503050406030204" pitchFamily="18" charset="0"/>
                                      <a:ea typeface="Cambria Math" panose="02040503050406030204" pitchFamily="18" charset="0"/>
                                    </a:rPr>
                                    <m:t>𝒊</m:t>
                                  </m:r>
                                </m:sub>
                              </m:sSub>
                              <m:r>
                                <a:rPr lang="en-US" sz="1800" b="1" i="1">
                                  <a:solidFill>
                                    <a:schemeClr val="tx1"/>
                                  </a:solidFill>
                                  <a:latin typeface="Cambria Math" panose="02040503050406030204" pitchFamily="18" charset="0"/>
                                  <a:ea typeface="Cambria Math" panose="02040503050406030204" pitchFamily="18" charset="0"/>
                                </a:rPr>
                                <m:t>+</m:t>
                              </m:r>
                              <m:sSub>
                                <m:sSubPr>
                                  <m:ctrlPr>
                                    <a:rPr lang="en-US" sz="1800" b="1" i="1">
                                      <a:solidFill>
                                        <a:schemeClr val="tx1"/>
                                      </a:solidFill>
                                      <a:latin typeface="Cambria Math" panose="02040503050406030204" pitchFamily="18" charset="0"/>
                                      <a:ea typeface="Cambria Math" panose="02040503050406030204" pitchFamily="18" charset="0"/>
                                    </a:rPr>
                                  </m:ctrlPr>
                                </m:sSubPr>
                                <m:e>
                                  <m:r>
                                    <a:rPr lang="en-US" sz="1800" b="1" i="1">
                                      <a:solidFill>
                                        <a:schemeClr val="tx1"/>
                                      </a:solidFill>
                                      <a:latin typeface="Cambria Math" panose="02040503050406030204" pitchFamily="18" charset="0"/>
                                      <a:ea typeface="Cambria Math" panose="02040503050406030204" pitchFamily="18" charset="0"/>
                                    </a:rPr>
                                    <m:t>𝒅</m:t>
                                  </m:r>
                                </m:e>
                                <m:sub>
                                  <m:r>
                                    <a:rPr lang="en-US" sz="1800" b="1" i="1">
                                      <a:solidFill>
                                        <a:schemeClr val="tx1"/>
                                      </a:solidFill>
                                      <a:latin typeface="Cambria Math" panose="02040503050406030204" pitchFamily="18" charset="0"/>
                                      <a:ea typeface="Cambria Math" panose="02040503050406030204" pitchFamily="18" charset="0"/>
                                    </a:rPr>
                                    <m:t>𝒐𝒃𝒋</m:t>
                                  </m:r>
                                </m:sub>
                              </m:sSub>
                              <m:r>
                                <a:rPr lang="en-US" sz="1800" b="1" i="1">
                                  <a:solidFill>
                                    <a:schemeClr val="tx1"/>
                                  </a:solidFill>
                                  <a:latin typeface="Cambria Math" panose="02040503050406030204" pitchFamily="18" charset="0"/>
                                  <a:ea typeface="Cambria Math" panose="02040503050406030204" pitchFamily="18" charset="0"/>
                                </a:rPr>
                                <m:t>+</m:t>
                              </m:r>
                              <m:sSub>
                                <m:sSubPr>
                                  <m:ctrlPr>
                                    <a:rPr lang="en-US" sz="1800" b="1" i="1">
                                      <a:solidFill>
                                        <a:schemeClr val="tx1"/>
                                      </a:solidFill>
                                      <a:latin typeface="Cambria Math" panose="02040503050406030204" pitchFamily="18" charset="0"/>
                                      <a:ea typeface="Cambria Math" panose="02040503050406030204" pitchFamily="18" charset="0"/>
                                    </a:rPr>
                                  </m:ctrlPr>
                                </m:sSubPr>
                                <m:e>
                                  <m:r>
                                    <a:rPr lang="en-US" sz="1800" b="1" i="1">
                                      <a:solidFill>
                                        <a:schemeClr val="tx1"/>
                                      </a:solidFill>
                                      <a:latin typeface="Cambria Math" panose="02040503050406030204" pitchFamily="18" charset="0"/>
                                      <a:ea typeface="Cambria Math" panose="02040503050406030204" pitchFamily="18" charset="0"/>
                                    </a:rPr>
                                    <m:t>𝒅</m:t>
                                  </m:r>
                                </m:e>
                                <m:sub>
                                  <m:r>
                                    <a:rPr lang="en-US" sz="1800" b="1" i="1">
                                      <a:solidFill>
                                        <a:schemeClr val="tx1"/>
                                      </a:solidFill>
                                      <a:latin typeface="Cambria Math" panose="02040503050406030204" pitchFamily="18" charset="0"/>
                                      <a:ea typeface="Cambria Math" panose="02040503050406030204" pitchFamily="18" charset="0"/>
                                    </a:rPr>
                                    <m:t>𝒊𝒎𝒈</m:t>
                                  </m:r>
                                </m:sub>
                              </m:sSub>
                            </m:e>
                          </m:d>
                        </m:oMath>
                      </m:oMathPara>
                    </a14:m>
                    <a:endParaRPr lang="en-US" b="1" dirty="0">
                      <a:solidFill>
                        <a:schemeClr val="tx1"/>
                      </a:solidFill>
                    </a:endParaRPr>
                  </a:p>
                </p:txBody>
              </p:sp>
            </mc:Choice>
            <mc:Fallback>
              <p:sp>
                <p:nvSpPr>
                  <p:cNvPr id="39" name="TextBox 38">
                    <a:extLst>
                      <a:ext uri="{FF2B5EF4-FFF2-40B4-BE49-F238E27FC236}">
                        <a16:creationId xmlns:a16="http://schemas.microsoft.com/office/drawing/2014/main" id="{9DBE1FC8-0F96-8C93-0CCF-056329AF83EE}"/>
                      </a:ext>
                    </a:extLst>
                  </p:cNvPr>
                  <p:cNvSpPr txBox="1">
                    <a:spLocks noRot="1" noChangeAspect="1" noMove="1" noResize="1" noEditPoints="1" noAdjustHandles="1" noChangeArrowheads="1" noChangeShapeType="1" noTextEdit="1"/>
                  </p:cNvSpPr>
                  <p:nvPr/>
                </p:nvSpPr>
                <p:spPr>
                  <a:xfrm>
                    <a:off x="-1475824" y="4941389"/>
                    <a:ext cx="3376062" cy="612796"/>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8314384-2163-ABD2-EBCE-8A7243FF6242}"/>
                      </a:ext>
                    </a:extLst>
                  </p:cNvPr>
                  <p:cNvSpPr txBox="1"/>
                  <p:nvPr/>
                </p:nvSpPr>
                <p:spPr>
                  <a:xfrm>
                    <a:off x="-1413156" y="5505564"/>
                    <a:ext cx="3250725" cy="7146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𝒅</m:t>
                              </m:r>
                            </m:e>
                            <m:sub>
                              <m:r>
                                <a:rPr lang="en-US" b="1" i="1">
                                  <a:solidFill>
                                    <a:schemeClr val="tx1"/>
                                  </a:solidFill>
                                  <a:latin typeface="Cambria Math" panose="02040503050406030204" pitchFamily="18" charset="0"/>
                                  <a:ea typeface="Cambria Math" panose="02040503050406030204" pitchFamily="18" charset="0"/>
                                </a:rPr>
                                <m:t>𝒊</m:t>
                              </m:r>
                            </m:sub>
                          </m:sSub>
                          <m:r>
                            <a:rPr lang="en-US" b="1" i="1">
                              <a:solidFill>
                                <a:schemeClr val="tx1"/>
                              </a:solidFill>
                              <a:latin typeface="Cambria Math" panose="02040503050406030204" pitchFamily="18" charset="0"/>
                              <a:ea typeface="Cambria Math" panose="02040503050406030204" pitchFamily="18" charset="0"/>
                            </a:rPr>
                            <m:t>≈</m:t>
                          </m:r>
                          <m:r>
                            <a:rPr lang="el-GR" b="1" i="1">
                              <a:solidFill>
                                <a:schemeClr val="tx1"/>
                              </a:solidFill>
                              <a:latin typeface="Cambria Math" panose="02040503050406030204" pitchFamily="18" charset="0"/>
                            </a:rPr>
                            <m:t>𝝀</m:t>
                          </m:r>
                          <m:r>
                            <a:rPr lang="en-US" b="1" i="1">
                              <a:solidFill>
                                <a:schemeClr val="tx1"/>
                              </a:solidFill>
                              <a:latin typeface="Cambria Math" panose="02040503050406030204" pitchFamily="18" charset="0"/>
                              <a:ea typeface="Cambria Math" panose="02040503050406030204" pitchFamily="18" charset="0"/>
                            </a:rPr>
                            <m:t>∙</m:t>
                          </m:r>
                          <m:d>
                            <m:dPr>
                              <m:ctrlPr>
                                <a:rPr lang="en-US" sz="1800" b="1" i="1" smtClean="0">
                                  <a:solidFill>
                                    <a:schemeClr val="tx1"/>
                                  </a:solidFill>
                                  <a:latin typeface="Cambria Math" panose="02040503050406030204" pitchFamily="18" charset="0"/>
                                  <a:ea typeface="Cambria Math" panose="02040503050406030204" pitchFamily="18" charset="0"/>
                                </a:rPr>
                              </m:ctrlPr>
                            </m:dPr>
                            <m:e>
                              <m:f>
                                <m:fPr>
                                  <m:ctrlPr>
                                    <a:rPr lang="en-US" b="1" i="1">
                                      <a:solidFill>
                                        <a:schemeClr val="tx1"/>
                                      </a:solidFill>
                                      <a:latin typeface="Cambria Math" panose="02040503050406030204" pitchFamily="18" charset="0"/>
                                      <a:ea typeface="Cambria Math" panose="02040503050406030204" pitchFamily="18" charset="0"/>
                                    </a:rPr>
                                  </m:ctrlPr>
                                </m:fPr>
                                <m:num>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m:t>
                                      </m:r>
                                      <m:r>
                                        <a:rPr lang="el-GR" b="1" i="1">
                                          <a:solidFill>
                                            <a:schemeClr val="tx1"/>
                                          </a:solidFill>
                                          <a:latin typeface="Cambria Math" panose="02040503050406030204" pitchFamily="18" charset="0"/>
                                          <a:ea typeface="Cambria Math" panose="02040503050406030204" pitchFamily="18" charset="0"/>
                                        </a:rPr>
                                        <m:t>𝜱</m:t>
                                      </m:r>
                                    </m:e>
                                    <m:sub>
                                      <m:r>
                                        <a:rPr lang="en-US" b="1" i="1">
                                          <a:solidFill>
                                            <a:schemeClr val="tx1"/>
                                          </a:solidFill>
                                          <a:latin typeface="Cambria Math" panose="02040503050406030204" pitchFamily="18" charset="0"/>
                                        </a:rPr>
                                        <m:t>𝒊</m:t>
                                      </m:r>
                                    </m:sub>
                                  </m:sSub>
                                </m:num>
                                <m:den>
                                  <m:r>
                                    <a:rPr lang="en-US" b="1" i="1">
                                      <a:solidFill>
                                        <a:schemeClr val="tx1"/>
                                      </a:solidFill>
                                      <a:latin typeface="Cambria Math" panose="02040503050406030204" pitchFamily="18" charset="0"/>
                                    </a:rPr>
                                    <m:t>𝟐</m:t>
                                  </m:r>
                                  <m:r>
                                    <a:rPr lang="en-US" b="1" i="1">
                                      <a:solidFill>
                                        <a:schemeClr val="tx1"/>
                                      </a:solidFill>
                                      <a:latin typeface="Cambria Math" panose="02040503050406030204" pitchFamily="18" charset="0"/>
                                      <a:ea typeface="Cambria Math" panose="02040503050406030204" pitchFamily="18" charset="0"/>
                                    </a:rPr>
                                    <m:t>𝝅</m:t>
                                  </m:r>
                                </m:den>
                              </m:f>
                            </m:e>
                          </m:d>
                          <m:r>
                            <a:rPr lang="en-US" sz="1800" b="1" i="1" smtClean="0">
                              <a:solidFill>
                                <a:schemeClr val="tx1"/>
                              </a:solidFill>
                              <a:latin typeface="Cambria Math" panose="02040503050406030204" pitchFamily="18" charset="0"/>
                              <a:ea typeface="Cambria Math" panose="02040503050406030204" pitchFamily="18" charset="0"/>
                            </a:rPr>
                            <m:t>−</m:t>
                          </m:r>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𝒅</m:t>
                              </m:r>
                            </m:e>
                            <m:sub>
                              <m:r>
                                <a:rPr lang="en-US" b="1" i="1">
                                  <a:solidFill>
                                    <a:schemeClr val="tx1"/>
                                  </a:solidFill>
                                  <a:latin typeface="Cambria Math" panose="02040503050406030204" pitchFamily="18" charset="0"/>
                                  <a:ea typeface="Cambria Math" panose="02040503050406030204" pitchFamily="18" charset="0"/>
                                </a:rPr>
                                <m:t>𝒐𝒃𝒋</m:t>
                              </m:r>
                            </m:sub>
                          </m:sSub>
                          <m:r>
                            <a:rPr lang="en-US" b="1" i="1" smtClean="0">
                              <a:solidFill>
                                <a:schemeClr val="tx1"/>
                              </a:solidFill>
                              <a:latin typeface="Cambria Math" panose="02040503050406030204" pitchFamily="18" charset="0"/>
                              <a:ea typeface="Cambria Math" panose="02040503050406030204" pitchFamily="18" charset="0"/>
                            </a:rPr>
                            <m:t>−</m:t>
                          </m:r>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𝒅</m:t>
                              </m:r>
                            </m:e>
                            <m:sub>
                              <m:r>
                                <a:rPr lang="en-US" b="1" i="1">
                                  <a:solidFill>
                                    <a:schemeClr val="tx1"/>
                                  </a:solidFill>
                                  <a:latin typeface="Cambria Math" panose="02040503050406030204" pitchFamily="18" charset="0"/>
                                  <a:ea typeface="Cambria Math" panose="02040503050406030204" pitchFamily="18" charset="0"/>
                                </a:rPr>
                                <m:t>𝒊𝒎𝒈</m:t>
                              </m:r>
                            </m:sub>
                          </m:sSub>
                        </m:oMath>
                      </m:oMathPara>
                    </a14:m>
                    <a:endParaRPr lang="en-US" b="1" dirty="0">
                      <a:solidFill>
                        <a:schemeClr val="tx1"/>
                      </a:solidFill>
                    </a:endParaRPr>
                  </a:p>
                </p:txBody>
              </p:sp>
            </mc:Choice>
            <mc:Fallback>
              <p:sp>
                <p:nvSpPr>
                  <p:cNvPr id="40" name="TextBox 39">
                    <a:extLst>
                      <a:ext uri="{FF2B5EF4-FFF2-40B4-BE49-F238E27FC236}">
                        <a16:creationId xmlns:a16="http://schemas.microsoft.com/office/drawing/2014/main" id="{58314384-2163-ABD2-EBCE-8A7243FF6242}"/>
                      </a:ext>
                    </a:extLst>
                  </p:cNvPr>
                  <p:cNvSpPr txBox="1">
                    <a:spLocks noRot="1" noChangeAspect="1" noMove="1" noResize="1" noEditPoints="1" noAdjustHandles="1" noChangeArrowheads="1" noChangeShapeType="1" noTextEdit="1"/>
                  </p:cNvSpPr>
                  <p:nvPr/>
                </p:nvSpPr>
                <p:spPr>
                  <a:xfrm>
                    <a:off x="-1413156" y="5505564"/>
                    <a:ext cx="3250725" cy="714683"/>
                  </a:xfrm>
                  <a:prstGeom prst="rect">
                    <a:avLst/>
                  </a:prstGeom>
                  <a:blipFill>
                    <a:blip r:embed="rId10"/>
                    <a:stretch>
                      <a:fillRect/>
                    </a:stretch>
                  </a:blipFill>
                </p:spPr>
                <p:txBody>
                  <a:bodyPr/>
                  <a:lstStyle/>
                  <a:p>
                    <a:r>
                      <a:rPr lang="en-US">
                        <a:noFill/>
                      </a:rPr>
                      <a:t> </a:t>
                    </a:r>
                  </a:p>
                </p:txBody>
              </p:sp>
            </mc:Fallback>
          </mc:AlternateContent>
        </p:grpSp>
        <p:cxnSp>
          <p:nvCxnSpPr>
            <p:cNvPr id="43" name="Straight Connector 42">
              <a:extLst>
                <a:ext uri="{FF2B5EF4-FFF2-40B4-BE49-F238E27FC236}">
                  <a16:creationId xmlns:a16="http://schemas.microsoft.com/office/drawing/2014/main" id="{4DD786AC-4680-0C90-27DA-9AA173F82A0B}"/>
                </a:ext>
              </a:extLst>
            </p:cNvPr>
            <p:cNvCxnSpPr>
              <a:cxnSpLocks/>
            </p:cNvCxnSpPr>
            <p:nvPr/>
          </p:nvCxnSpPr>
          <p:spPr>
            <a:xfrm>
              <a:off x="-3462800" y="3488406"/>
              <a:ext cx="3313393" cy="1278858"/>
            </a:xfrm>
            <a:prstGeom prst="line">
              <a:avLst/>
            </a:prstGeom>
            <a:ln w="127000">
              <a:solidFill>
                <a:srgbClr val="FF0000">
                  <a:alpha val="35000"/>
                </a:srgbClr>
              </a:solidFill>
            </a:ln>
          </p:spPr>
          <p:style>
            <a:lnRef idx="1">
              <a:schemeClr val="accent2"/>
            </a:lnRef>
            <a:fillRef idx="0">
              <a:schemeClr val="accent2"/>
            </a:fillRef>
            <a:effectRef idx="0">
              <a:schemeClr val="accent2"/>
            </a:effectRef>
            <a:fontRef idx="minor">
              <a:schemeClr val="tx1"/>
            </a:fontRef>
          </p:style>
        </p:cxnSp>
        <p:cxnSp>
          <p:nvCxnSpPr>
            <p:cNvPr id="45" name="Straight Connector 44">
              <a:extLst>
                <a:ext uri="{FF2B5EF4-FFF2-40B4-BE49-F238E27FC236}">
                  <a16:creationId xmlns:a16="http://schemas.microsoft.com/office/drawing/2014/main" id="{0A4997E9-6CA8-F4EE-C4FB-94AEB9209CBB}"/>
                </a:ext>
              </a:extLst>
            </p:cNvPr>
            <p:cNvCxnSpPr>
              <a:cxnSpLocks/>
            </p:cNvCxnSpPr>
            <p:nvPr/>
          </p:nvCxnSpPr>
          <p:spPr>
            <a:xfrm flipV="1">
              <a:off x="-3400132" y="3618186"/>
              <a:ext cx="3187298" cy="1149078"/>
            </a:xfrm>
            <a:prstGeom prst="line">
              <a:avLst/>
            </a:prstGeom>
            <a:ln w="127000">
              <a:solidFill>
                <a:srgbClr val="FF0000">
                  <a:alpha val="35000"/>
                </a:srgbClr>
              </a:solidFill>
            </a:ln>
          </p:spPr>
          <p:style>
            <a:lnRef idx="1">
              <a:schemeClr val="accent2"/>
            </a:lnRef>
            <a:fillRef idx="0">
              <a:schemeClr val="accent2"/>
            </a:fillRef>
            <a:effectRef idx="0">
              <a:schemeClr val="accent2"/>
            </a:effectRef>
            <a:fontRef idx="minor">
              <a:schemeClr val="tx1"/>
            </a:fontRef>
          </p:style>
        </p:cxnSp>
      </p:grpSp>
      <p:sp>
        <p:nvSpPr>
          <p:cNvPr id="49" name="TextBox 48">
            <a:extLst>
              <a:ext uri="{FF2B5EF4-FFF2-40B4-BE49-F238E27FC236}">
                <a16:creationId xmlns:a16="http://schemas.microsoft.com/office/drawing/2014/main" id="{5C9D5242-3FAA-ED19-A3CD-B821F8DD5E23}"/>
              </a:ext>
            </a:extLst>
          </p:cNvPr>
          <p:cNvSpPr txBox="1"/>
          <p:nvPr/>
        </p:nvSpPr>
        <p:spPr>
          <a:xfrm>
            <a:off x="3564522" y="3733892"/>
            <a:ext cx="1364082" cy="646331"/>
          </a:xfrm>
          <a:prstGeom prst="rect">
            <a:avLst/>
          </a:prstGeom>
          <a:noFill/>
        </p:spPr>
        <p:txBody>
          <a:bodyPr wrap="square" rtlCol="0">
            <a:spAutoFit/>
          </a:bodyPr>
          <a:lstStyle/>
          <a:p>
            <a:r>
              <a:rPr lang="en-US" sz="3600" b="1" dirty="0"/>
              <a:t>Why?</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7F4E598C-065B-661D-F981-09B3C4BBC637}"/>
                  </a:ext>
                </a:extLst>
              </p:cNvPr>
              <p:cNvSpPr txBox="1"/>
              <p:nvPr/>
            </p:nvSpPr>
            <p:spPr>
              <a:xfrm>
                <a:off x="-4264371" y="833129"/>
                <a:ext cx="4264371" cy="461665"/>
              </a:xfrm>
              <a:prstGeom prst="rect">
                <a:avLst/>
              </a:prstGeom>
              <a:noFill/>
            </p:spPr>
            <p:txBody>
              <a:bodyPr wrap="square" rtlCol="0">
                <a:spAutoFit/>
              </a:bodyPr>
              <a:lstStyle/>
              <a:p>
                <a:r>
                  <a:rPr lang="en-US" sz="2400" dirty="0"/>
                  <a:t>Phase wrapping: </a:t>
                </a:r>
                <a14:m>
                  <m:oMath xmlns:m="http://schemas.openxmlformats.org/officeDocument/2006/math">
                    <m:d>
                      <m:dPr>
                        <m:begChr m:val="["/>
                        <m:ctrlPr>
                          <a:rPr lang="en-US" sz="2400" b="0" i="1" smtClean="0">
                            <a:latin typeface="Cambria Math" panose="02040503050406030204" pitchFamily="18" charset="0"/>
                          </a:rPr>
                        </m:ctrlPr>
                      </m:dPr>
                      <m:e>
                        <m:r>
                          <a:rPr lang="en-US" sz="2400" b="0" i="1" smtClean="0">
                            <a:latin typeface="Cambria Math" panose="02040503050406030204" pitchFamily="18" charset="0"/>
                          </a:rPr>
                          <m:t>0, 2</m:t>
                        </m:r>
                        <m:r>
                          <a:rPr lang="en-US" sz="2400" b="0" i="1" smtClean="0">
                            <a:latin typeface="Cambria Math" panose="02040503050406030204" pitchFamily="18" charset="0"/>
                            <a:ea typeface="Cambria Math" panose="02040503050406030204" pitchFamily="18" charset="0"/>
                          </a:rPr>
                          <m:t>𝜋</m:t>
                        </m:r>
                      </m:e>
                    </m:d>
                    <m:r>
                      <a:rPr lang="en-US" sz="2400" b="0" i="1" smtClean="0">
                        <a:latin typeface="Cambria Math" panose="02040503050406030204" pitchFamily="18" charset="0"/>
                        <a:ea typeface="Cambria Math" panose="02040503050406030204" pitchFamily="18" charset="0"/>
                      </a:rPr>
                      <m:t>→[0,</m:t>
                    </m:r>
                    <m:r>
                      <m:rPr>
                        <m:sty m:val="p"/>
                      </m:rPr>
                      <a:rPr lang="el-GR" sz="2400" b="0" i="1" smtClean="0">
                        <a:latin typeface="Cambria Math" panose="02040503050406030204" pitchFamily="18" charset="0"/>
                        <a:ea typeface="Cambria Math" panose="02040503050406030204" pitchFamily="18" charset="0"/>
                      </a:rPr>
                      <m:t>λ</m:t>
                    </m:r>
                  </m:oMath>
                </a14:m>
                <a:r>
                  <a:rPr lang="en-US" sz="2400" dirty="0"/>
                  <a:t>)</a:t>
                </a:r>
              </a:p>
            </p:txBody>
          </p:sp>
        </mc:Choice>
        <mc:Fallback>
          <p:sp>
            <p:nvSpPr>
              <p:cNvPr id="51" name="TextBox 50">
                <a:extLst>
                  <a:ext uri="{FF2B5EF4-FFF2-40B4-BE49-F238E27FC236}">
                    <a16:creationId xmlns:a16="http://schemas.microsoft.com/office/drawing/2014/main" id="{7F4E598C-065B-661D-F981-09B3C4BBC637}"/>
                  </a:ext>
                </a:extLst>
              </p:cNvPr>
              <p:cNvSpPr txBox="1">
                <a:spLocks noRot="1" noChangeAspect="1" noMove="1" noResize="1" noEditPoints="1" noAdjustHandles="1" noChangeArrowheads="1" noChangeShapeType="1" noTextEdit="1"/>
              </p:cNvSpPr>
              <p:nvPr/>
            </p:nvSpPr>
            <p:spPr>
              <a:xfrm>
                <a:off x="-4264371" y="833129"/>
                <a:ext cx="4264371" cy="461665"/>
              </a:xfrm>
              <a:prstGeom prst="rect">
                <a:avLst/>
              </a:prstGeom>
              <a:blipFill>
                <a:blip r:embed="rId11"/>
                <a:stretch>
                  <a:fillRect l="-2143" t="-10667" r="-1000" b="-30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CEA2BE99-179F-6C91-E1F5-144509767137}"/>
                  </a:ext>
                </a:extLst>
              </p:cNvPr>
              <p:cNvSpPr txBox="1"/>
              <p:nvPr/>
            </p:nvSpPr>
            <p:spPr>
              <a:xfrm>
                <a:off x="-5131676" y="1327546"/>
                <a:ext cx="5131675" cy="830997"/>
              </a:xfrm>
              <a:prstGeom prst="rect">
                <a:avLst/>
              </a:prstGeom>
              <a:noFill/>
            </p:spPr>
            <p:txBody>
              <a:bodyPr wrap="square" rtlCol="0">
                <a:spAutoFit/>
              </a:bodyPr>
              <a:lstStyle/>
              <a:p>
                <a:r>
                  <a:rPr lang="en-US" sz="2400" dirty="0">
                    <a:ea typeface="Cambria Math" panose="02040503050406030204" pitchFamily="18" charset="0"/>
                  </a:rPr>
                  <a:t>Small </a:t>
                </a:r>
                <a14:m>
                  <m:oMath xmlns:m="http://schemas.openxmlformats.org/officeDocument/2006/math">
                    <m:r>
                      <m:rPr>
                        <m:sty m:val="p"/>
                      </m:rPr>
                      <a:rPr lang="el-GR" sz="2400" b="0" i="1" smtClean="0">
                        <a:latin typeface="Cambria Math" panose="02040503050406030204" pitchFamily="18" charset="0"/>
                        <a:ea typeface="Cambria Math" panose="02040503050406030204" pitchFamily="18" charset="0"/>
                      </a:rPr>
                      <m:t>λ</m:t>
                    </m:r>
                  </m:oMath>
                </a14:m>
                <a:r>
                  <a:rPr lang="en-US" sz="2400" dirty="0"/>
                  <a:t> </a:t>
                </a:r>
                <a:r>
                  <a:rPr lang="en-US" sz="2400" dirty="0">
                    <a:sym typeface="Wingdings" panose="05000000000000000000" pitchFamily="2" charset="2"/>
                  </a:rPr>
                  <a:t> Small OPL change can drastically affect phase</a:t>
                </a:r>
                <a:endParaRPr lang="en-US" sz="2400" dirty="0"/>
              </a:p>
            </p:txBody>
          </p:sp>
        </mc:Choice>
        <mc:Fallback>
          <p:sp>
            <p:nvSpPr>
              <p:cNvPr id="52" name="TextBox 51">
                <a:extLst>
                  <a:ext uri="{FF2B5EF4-FFF2-40B4-BE49-F238E27FC236}">
                    <a16:creationId xmlns:a16="http://schemas.microsoft.com/office/drawing/2014/main" id="{CEA2BE99-179F-6C91-E1F5-144509767137}"/>
                  </a:ext>
                </a:extLst>
              </p:cNvPr>
              <p:cNvSpPr txBox="1">
                <a:spLocks noRot="1" noChangeAspect="1" noMove="1" noResize="1" noEditPoints="1" noAdjustHandles="1" noChangeArrowheads="1" noChangeShapeType="1" noTextEdit="1"/>
              </p:cNvSpPr>
              <p:nvPr/>
            </p:nvSpPr>
            <p:spPr>
              <a:xfrm>
                <a:off x="-5131676" y="1327546"/>
                <a:ext cx="5131675" cy="830997"/>
              </a:xfrm>
              <a:prstGeom prst="rect">
                <a:avLst/>
              </a:prstGeom>
              <a:blipFill>
                <a:blip r:embed="rId12"/>
                <a:stretch>
                  <a:fillRect l="-1781" t="-6618" b="-16176"/>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0900842E-78AE-0364-E64C-D10D5B819B1C}"/>
              </a:ext>
            </a:extLst>
          </p:cNvPr>
          <p:cNvSpPr/>
          <p:nvPr/>
        </p:nvSpPr>
        <p:spPr>
          <a:xfrm>
            <a:off x="4561364" y="-527351"/>
            <a:ext cx="5511550" cy="768289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588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145"/>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14"/>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203"/>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74"/>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25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7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1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20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7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25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7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271"/>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55"/>
                                        </p:tgtEl>
                                        <p:attrNameLst>
                                          <p:attrName>style.visibility</p:attrName>
                                        </p:attrNameLst>
                                      </p:cBhvr>
                                      <p:to>
                                        <p:strVal val="hidden"/>
                                      </p:to>
                                    </p:set>
                                  </p:childTnLst>
                                </p:cTn>
                              </p:par>
                              <p:par>
                                <p:cTn id="57" presetID="42" presetClass="path" presetSubtype="0" fill="hold" nodeType="withEffect">
                                  <p:stCondLst>
                                    <p:cond delay="0"/>
                                  </p:stCondLst>
                                  <p:childTnLst>
                                    <p:animMotion origin="layout" path="M -4.16667E-6 0.00555 L -4.16667E-6 -0.73581 " pathEditMode="relative" rAng="0" ptsTypes="AA">
                                      <p:cBhvr>
                                        <p:cTn id="58" dur="10" fill="hold"/>
                                        <p:tgtEl>
                                          <p:spTgt spid="235"/>
                                        </p:tgtEl>
                                        <p:attrNameLst>
                                          <p:attrName>ppt_x</p:attrName>
                                          <p:attrName>ppt_y</p:attrName>
                                        </p:attrNameLst>
                                      </p:cBhvr>
                                      <p:rCtr x="0" y="-37068"/>
                                    </p:animMotion>
                                  </p:childTnLst>
                                </p:cTn>
                              </p:par>
                              <p:par>
                                <p:cTn id="59" presetID="1" presetClass="entr" presetSubtype="0" fill="hold" nodeType="withEffect">
                                  <p:stCondLst>
                                    <p:cond delay="0"/>
                                  </p:stCondLst>
                                  <p:childTnLst>
                                    <p:set>
                                      <p:cBhvr>
                                        <p:cTn id="60" dur="1" fill="hold">
                                          <p:stCondLst>
                                            <p:cond delay="0"/>
                                          </p:stCondLst>
                                        </p:cTn>
                                        <p:tgtEl>
                                          <p:spTgt spid="14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1" nodeType="click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42" presetClass="path" presetSubtype="0" fill="hold" nodeType="clickEffect">
                                  <p:stCondLst>
                                    <p:cond delay="0"/>
                                  </p:stCondLst>
                                  <p:childTnLst>
                                    <p:animMotion origin="layout" path="M 0.00208 0.01976 L 0.00208 0.59105 " pathEditMode="relative" rAng="0" ptsTypes="AA">
                                      <p:cBhvr>
                                        <p:cTn id="68" dur="10" fill="hold"/>
                                        <p:tgtEl>
                                          <p:spTgt spid="25"/>
                                        </p:tgtEl>
                                        <p:attrNameLst>
                                          <p:attrName>ppt_x</p:attrName>
                                          <p:attrName>ppt_y</p:attrName>
                                        </p:attrNameLst>
                                      </p:cBhvr>
                                      <p:rCtr x="0" y="28549"/>
                                    </p:animMotion>
                                  </p:childTnLst>
                                </p:cTn>
                              </p:par>
                              <p:par>
                                <p:cTn id="69" presetID="1" presetClass="entr" presetSubtype="0" fill="hold" grpId="1" nodeType="with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23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2" nodeType="clickEffect">
                                  <p:stCondLst>
                                    <p:cond delay="0"/>
                                  </p:stCondLst>
                                  <p:childTnLst>
                                    <p:set>
                                      <p:cBhvr>
                                        <p:cTn id="76" dur="1" fill="hold">
                                          <p:stCondLst>
                                            <p:cond delay="0"/>
                                          </p:stCondLst>
                                        </p:cTn>
                                        <p:tgtEl>
                                          <p:spTgt spid="26"/>
                                        </p:tgtEl>
                                        <p:attrNameLst>
                                          <p:attrName>style.visibility</p:attrName>
                                        </p:attrNameLst>
                                      </p:cBhvr>
                                      <p:to>
                                        <p:strVal val="hidden"/>
                                      </p:to>
                                    </p:set>
                                  </p:childTnLst>
                                </p:cTn>
                              </p:par>
                              <p:par>
                                <p:cTn id="77" presetID="1" presetClass="exit" presetSubtype="0" fill="hold" grpId="2" nodeType="withEffect">
                                  <p:stCondLst>
                                    <p:cond delay="0"/>
                                  </p:stCondLst>
                                  <p:childTnLst>
                                    <p:set>
                                      <p:cBhvr>
                                        <p:cTn id="78" dur="1" fill="hold">
                                          <p:stCondLst>
                                            <p:cond delay="0"/>
                                          </p:stCondLst>
                                        </p:cTn>
                                        <p:tgtEl>
                                          <p:spTgt spid="31"/>
                                        </p:tgtEl>
                                        <p:attrNameLst>
                                          <p:attrName>style.visibility</p:attrName>
                                        </p:attrNameLst>
                                      </p:cBhvr>
                                      <p:to>
                                        <p:strVal val="hidden"/>
                                      </p:to>
                                    </p:set>
                                  </p:childTnLst>
                                </p:cTn>
                              </p:par>
                              <p:par>
                                <p:cTn id="79" presetID="1" presetClass="entr" presetSubtype="0" fill="hold" grpId="1" nodeType="withEffect">
                                  <p:stCondLst>
                                    <p:cond delay="0"/>
                                  </p:stCondLst>
                                  <p:childTnLst>
                                    <p:set>
                                      <p:cBhvr>
                                        <p:cTn id="80" dur="1" fill="hold">
                                          <p:stCondLst>
                                            <p:cond delay="0"/>
                                          </p:stCondLst>
                                        </p:cTn>
                                        <p:tgtEl>
                                          <p:spTgt spid="3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2" nodeType="clickEffect">
                                  <p:stCondLst>
                                    <p:cond delay="0"/>
                                  </p:stCondLst>
                                  <p:childTnLst>
                                    <p:set>
                                      <p:cBhvr>
                                        <p:cTn id="84" dur="1" fill="hold">
                                          <p:stCondLst>
                                            <p:cond delay="0"/>
                                          </p:stCondLst>
                                        </p:cTn>
                                        <p:tgtEl>
                                          <p:spTgt spid="35"/>
                                        </p:tgtEl>
                                        <p:attrNameLst>
                                          <p:attrName>style.visibility</p:attrName>
                                        </p:attrNameLst>
                                      </p:cBhvr>
                                      <p:to>
                                        <p:strVal val="hidden"/>
                                      </p:to>
                                    </p:set>
                                  </p:childTnLst>
                                </p:cTn>
                              </p:par>
                              <p:par>
                                <p:cTn id="85" presetID="42" presetClass="path" presetSubtype="0" fill="hold" nodeType="withEffect">
                                  <p:stCondLst>
                                    <p:cond delay="0"/>
                                  </p:stCondLst>
                                  <p:childTnLst>
                                    <p:animMotion origin="layout" path="M 2.77778E-6 -2.46914E-7 L 0.39531 -0.00494 " pathEditMode="relative" rAng="0" ptsTypes="AA">
                                      <p:cBhvr>
                                        <p:cTn id="86" dur="10" fill="hold"/>
                                        <p:tgtEl>
                                          <p:spTgt spid="48"/>
                                        </p:tgtEl>
                                        <p:attrNameLst>
                                          <p:attrName>ppt_x</p:attrName>
                                          <p:attrName>ppt_y</p:attrName>
                                        </p:attrNameLst>
                                      </p:cBhvr>
                                      <p:rCtr x="19774" y="-247"/>
                                    </p:animMotion>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1" nodeType="clickEffect">
                                  <p:stCondLst>
                                    <p:cond delay="0"/>
                                  </p:stCondLst>
                                  <p:childTnLst>
                                    <p:set>
                                      <p:cBhvr>
                                        <p:cTn id="9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6" grpId="2"/>
      <p:bldP spid="31" grpId="0" animBg="1"/>
      <p:bldP spid="31" grpId="1" animBg="1"/>
      <p:bldP spid="31" grpId="2" animBg="1"/>
      <p:bldP spid="35" grpId="0"/>
      <p:bldP spid="35" grpId="1"/>
      <p:bldP spid="35" grpId="2"/>
      <p:bldP spid="49" grpId="0"/>
      <p:bldP spid="4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0E521-2FD8-F1DE-17E9-695EC657A16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8F7A8BF-A222-56F4-2F16-E21FD3478C25}"/>
              </a:ext>
            </a:extLst>
          </p:cNvPr>
          <p:cNvSpPr>
            <a:spLocks noGrp="1"/>
          </p:cNvSpPr>
          <p:nvPr>
            <p:ph idx="1"/>
          </p:nvPr>
        </p:nvSpPr>
        <p:spPr/>
        <p:txBody>
          <a:bodyPr>
            <a:normAutofit fontScale="62500" lnSpcReduction="20000"/>
          </a:bodyPr>
          <a:lstStyle/>
          <a:p>
            <a:r>
              <a:rPr lang="en-US" dirty="0"/>
              <a:t>Mention that even tiny changes in OPL can lead to big phase differences</a:t>
            </a:r>
          </a:p>
          <a:p>
            <a:r>
              <a:rPr lang="en-US" dirty="0"/>
              <a:t>Can assume that as object distance gets large, distance between point on object and corresponding point on image converges to the difference in their z-components</a:t>
            </a:r>
          </a:p>
          <a:p>
            <a:r>
              <a:rPr lang="en-US" dirty="0"/>
              <a:t>Probably cannot assume for phase.  Slight changes in image plane location, as well as slight contribution of transverse displacement between point on object and point on image to distance between those points can still have a non-negligible effect.</a:t>
            </a:r>
          </a:p>
          <a:p>
            <a:r>
              <a:rPr lang="en-US" dirty="0"/>
              <a:t>This arises because wavelength is extremely small.  E.g. micrometer shift in image plane location negligible to distance, but non-negligible to phase shift.</a:t>
            </a:r>
          </a:p>
          <a:p>
            <a:r>
              <a:rPr lang="en-US" dirty="0"/>
              <a:t>Synthetic wavelength holography can help with this as the synthetic wavelengths are larger and thus phase is not as sensitive to small changes in distance.</a:t>
            </a:r>
          </a:p>
        </p:txBody>
      </p:sp>
      <p:sp>
        <p:nvSpPr>
          <p:cNvPr id="4" name="Slide Number Placeholder 3">
            <a:extLst>
              <a:ext uri="{FF2B5EF4-FFF2-40B4-BE49-F238E27FC236}">
                <a16:creationId xmlns:a16="http://schemas.microsoft.com/office/drawing/2014/main" id="{7DB304E8-A967-02C6-407E-BF0E28863F14}"/>
              </a:ext>
            </a:extLst>
          </p:cNvPr>
          <p:cNvSpPr>
            <a:spLocks noGrp="1"/>
          </p:cNvSpPr>
          <p:nvPr>
            <p:ph type="sldNum" sz="quarter" idx="12"/>
          </p:nvPr>
        </p:nvSpPr>
        <p:spPr/>
        <p:txBody>
          <a:bodyPr/>
          <a:lstStyle/>
          <a:p>
            <a:fld id="{106E12CD-FCB1-464E-A775-0B83FDDACE03}" type="slidenum">
              <a:rPr lang="en-US" smtClean="0"/>
              <a:pPr/>
              <a:t>8</a:t>
            </a:fld>
            <a:endParaRPr lang="en-US"/>
          </a:p>
        </p:txBody>
      </p:sp>
    </p:spTree>
    <p:extLst>
      <p:ext uri="{BB962C8B-B14F-4D97-AF65-F5344CB8AC3E}">
        <p14:creationId xmlns:p14="http://schemas.microsoft.com/office/powerpoint/2010/main" val="7171398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13196</TotalTime>
  <Words>850</Words>
  <Application>Microsoft Office PowerPoint</Application>
  <PresentationFormat>On-screen Show (16:9)</PresentationFormat>
  <Paragraphs>162</Paragraphs>
  <Slides>25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Cambria Math</vt:lpstr>
      <vt:lpstr>Office Theme</vt:lpstr>
      <vt:lpstr>Progress Report</vt:lpstr>
      <vt:lpstr>What was done</vt:lpstr>
      <vt:lpstr>CONTEXT AND BACKGROUND</vt:lpstr>
      <vt:lpstr>FIRST PROBLEM TO SOLVE</vt:lpstr>
      <vt:lpstr>Objective</vt:lpstr>
      <vt:lpstr>Why is wavefront recovery difficult?</vt:lpstr>
      <vt:lpstr>Why is this useful?</vt:lpstr>
      <vt:lpstr>Phase and Depth</vt:lpstr>
      <vt:lpstr>PowerPoint Presentation</vt:lpstr>
      <vt:lpstr>PowerPoint Presentation</vt:lpstr>
      <vt:lpstr>Basic Setup</vt:lpstr>
      <vt:lpstr>Obtaining Real (Non-Synthetic) Data</vt:lpstr>
      <vt:lpstr>Recovering Complex Fields</vt:lpstr>
      <vt:lpstr>Forward Model</vt:lpstr>
      <vt:lpstr>Recovering Sensor Plane Field (Part 1)</vt:lpstr>
      <vt:lpstr>Estimating SLM Input with Optimization</vt:lpstr>
      <vt:lpstr>Optimization Objective Function</vt:lpstr>
      <vt:lpstr>PowerPoint Presentation</vt:lpstr>
      <vt:lpstr>Synthetic Data Example</vt:lpstr>
      <vt:lpstr>PowerPoint Presentation</vt:lpstr>
      <vt:lpstr>Implementation Details</vt:lpstr>
      <vt:lpstr>PowerPoint Presentation</vt:lpstr>
      <vt:lpstr>Stuff to add</vt:lpstr>
      <vt:lpstr>Stuff to improve</vt:lpstr>
      <vt:lpstr>Other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Geraldo Rivera</dc:creator>
  <cp:lastModifiedBy>Michael Lee</cp:lastModifiedBy>
  <cp:revision>1172</cp:revision>
  <dcterms:created xsi:type="dcterms:W3CDTF">2015-07-21T16:44:10Z</dcterms:created>
  <dcterms:modified xsi:type="dcterms:W3CDTF">2022-10-03T20:50:04Z</dcterms:modified>
</cp:coreProperties>
</file>